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58" r:id="rId6"/>
    <p:sldId id="259" r:id="rId7"/>
    <p:sldId id="263" r:id="rId8"/>
    <p:sldId id="264" r:id="rId9"/>
    <p:sldId id="262" r:id="rId10"/>
    <p:sldId id="269" r:id="rId11"/>
  </p:sldIdLst>
  <p:sldSz cx="18288000" cy="10287000"/>
  <p:notesSz cx="6858000" cy="9144000"/>
  <p:embeddedFontLst>
    <p:embeddedFont>
      <p:font typeface="Canva Sans" panose="020B0604020202020204" charset="0"/>
      <p:regular r:id="rId12"/>
    </p:embeddedFont>
    <p:embeddedFont>
      <p:font typeface="Mardoto" panose="020B0604020202020204" charset="0"/>
      <p:regular r:id="rId13"/>
    </p:embeddedFont>
    <p:embeddedFont>
      <p:font typeface="Mardoto Bold" panose="020B0604020202020204" charset="0"/>
      <p:regular r:id="rId14"/>
    </p:embeddedFont>
    <p:embeddedFont>
      <p:font typeface="Monotype Corsiva" panose="03010101010201010101" pitchFamily="66" charset="0"/>
      <p:regular r:id="rId15"/>
      <p:italic r:id="rId16"/>
    </p:embeddedFont>
    <p:embeddedFont>
      <p:font typeface="Montserrat" panose="00000500000000000000" pitchFamily="2" charset="0"/>
      <p:regular r:id="rId17"/>
      <p:bold r:id="rId18"/>
      <p:italic r:id="rId19"/>
      <p:boldItalic r:id="rId20"/>
    </p:embeddedFont>
    <p:embeddedFont>
      <p:font typeface="Poppins" panose="00000500000000000000" pitchFamily="2" charset="0"/>
      <p:regular r:id="rId21"/>
      <p:bold r:id="rId22"/>
      <p:italic r:id="rId23"/>
      <p:boldItalic r:id="rId24"/>
    </p:embeddedFont>
    <p:embeddedFont>
      <p:font typeface="Poppins Bold" panose="00000800000000000000" charset="0"/>
      <p:regular r:id="rId25"/>
      <p:bold r:id="rId26"/>
    </p:embeddedFont>
    <p:embeddedFont>
      <p:font typeface="Poppins Bold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60" autoAdjust="0"/>
    <p:restoredTop sz="94622" autoAdjust="0"/>
  </p:normalViewPr>
  <p:slideViewPr>
    <p:cSldViewPr>
      <p:cViewPr>
        <p:scale>
          <a:sx n="66" d="100"/>
          <a:sy n="66" d="100"/>
        </p:scale>
        <p:origin x="-369" y="-9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image" Target="../media/image27.png"/><Relationship Id="rId5" Type="http://schemas.openxmlformats.org/officeDocument/2006/relationships/image" Target="../media/image22.svg"/><Relationship Id="rId10" Type="http://schemas.openxmlformats.org/officeDocument/2006/relationships/image" Target="../media/image2.svg"/><Relationship Id="rId4" Type="http://schemas.openxmlformats.org/officeDocument/2006/relationships/image" Target="../media/image21.svg"/><Relationship Id="rId9" Type="http://schemas.openxmlformats.org/officeDocument/2006/relationships/image" Target="../media/image2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66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98911" y="179018"/>
            <a:ext cx="2368042" cy="1390392"/>
            <a:chOff x="0" y="0"/>
            <a:chExt cx="3157390" cy="1853857"/>
          </a:xfrm>
        </p:grpSpPr>
        <p:sp>
          <p:nvSpPr>
            <p:cNvPr id="4" name="TextBox 4"/>
            <p:cNvSpPr txBox="1"/>
            <p:nvPr/>
          </p:nvSpPr>
          <p:spPr>
            <a:xfrm>
              <a:off x="0" y="1245254"/>
              <a:ext cx="3157390" cy="4809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4"/>
                </a:lnSpc>
              </a:pPr>
              <a:r>
                <a:rPr lang="en-US" sz="2139" spc="-42">
                  <a:solidFill>
                    <a:srgbClr val="286291"/>
                  </a:solidFill>
                  <a:latin typeface="Monotype Corsiva"/>
                  <a:ea typeface="Monotype Corsiva"/>
                  <a:cs typeface="Monotype Corsiva"/>
                  <a:sym typeface="Monotype Corsiva"/>
                </a:rPr>
                <a:t>Golden Sunrise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49611" y="1689468"/>
              <a:ext cx="1658167" cy="164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735" spc="93">
                  <a:solidFill>
                    <a:srgbClr val="33363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SENIOR LIFE</a:t>
              </a:r>
            </a:p>
          </p:txBody>
        </p:sp>
        <p:sp>
          <p:nvSpPr>
            <p:cNvPr id="6" name="Freeform 6"/>
            <p:cNvSpPr/>
            <p:nvPr/>
          </p:nvSpPr>
          <p:spPr>
            <a:xfrm>
              <a:off x="195936" y="0"/>
              <a:ext cx="2765517" cy="1292879"/>
            </a:xfrm>
            <a:custGeom>
              <a:avLst/>
              <a:gdLst/>
              <a:ahLst/>
              <a:cxnLst/>
              <a:rect l="l" t="t" r="r" b="b"/>
              <a:pathLst>
                <a:path w="2765517" h="1292879">
                  <a:moveTo>
                    <a:pt x="0" y="0"/>
                  </a:moveTo>
                  <a:lnTo>
                    <a:pt x="2765517" y="0"/>
                  </a:lnTo>
                  <a:lnTo>
                    <a:pt x="2765517" y="1292879"/>
                  </a:lnTo>
                  <a:lnTo>
                    <a:pt x="0" y="1292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0" y="3970897"/>
            <a:ext cx="18419842" cy="6907441"/>
          </a:xfrm>
          <a:custGeom>
            <a:avLst/>
            <a:gdLst/>
            <a:ahLst/>
            <a:cxnLst/>
            <a:rect l="l" t="t" r="r" b="b"/>
            <a:pathLst>
              <a:path w="18419842" h="6907441">
                <a:moveTo>
                  <a:pt x="18419842" y="0"/>
                </a:moveTo>
                <a:lnTo>
                  <a:pt x="0" y="0"/>
                </a:lnTo>
                <a:lnTo>
                  <a:pt x="0" y="6907441"/>
                </a:lnTo>
                <a:lnTo>
                  <a:pt x="18419842" y="6907441"/>
                </a:lnTo>
                <a:lnTo>
                  <a:pt x="1841984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341712">
            <a:off x="-1052799" y="1991108"/>
            <a:ext cx="2727161" cy="2582006"/>
          </a:xfrm>
          <a:custGeom>
            <a:avLst/>
            <a:gdLst/>
            <a:ahLst/>
            <a:cxnLst/>
            <a:rect l="l" t="t" r="r" b="b"/>
            <a:pathLst>
              <a:path w="2727161" h="2582006">
                <a:moveTo>
                  <a:pt x="0" y="0"/>
                </a:moveTo>
                <a:lnTo>
                  <a:pt x="2727161" y="0"/>
                </a:lnTo>
                <a:lnTo>
                  <a:pt x="2727161" y="2582006"/>
                </a:lnTo>
                <a:lnTo>
                  <a:pt x="0" y="25820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7000"/>
            </a:blip>
            <a:stretch>
              <a:fillRect l="-27102" t="-5880" b="-588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3817620" y="1923438"/>
            <a:ext cx="10254274" cy="3017545"/>
            <a:chOff x="0" y="533400"/>
            <a:chExt cx="13672366" cy="4023393"/>
          </a:xfrm>
        </p:grpSpPr>
        <p:sp>
          <p:nvSpPr>
            <p:cNvPr id="10" name="TextBox 10"/>
            <p:cNvSpPr txBox="1"/>
            <p:nvPr/>
          </p:nvSpPr>
          <p:spPr>
            <a:xfrm>
              <a:off x="177537" y="4084098"/>
              <a:ext cx="12964101" cy="4726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10"/>
                </a:lnSpc>
              </a:pPr>
              <a:r>
                <a:rPr lang="en-US" sz="3177" spc="-41" dirty="0">
                  <a:solidFill>
                    <a:srgbClr val="0A3C7D"/>
                  </a:solidFill>
                  <a:latin typeface="Poppins"/>
                  <a:ea typeface="Poppins"/>
                  <a:cs typeface="Poppins"/>
                  <a:sym typeface="Poppins"/>
                </a:rPr>
                <a:t>The wave is beginning, here is what to know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661381"/>
              <a:ext cx="13141639" cy="11223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233"/>
                </a:lnSpc>
              </a:pPr>
              <a:r>
                <a:rPr lang="en-US" sz="6624" b="1" spc="-86">
                  <a:solidFill>
                    <a:srgbClr val="0A3C7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Will You Surf or Drown?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77538" y="533400"/>
              <a:ext cx="13494828" cy="22854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962"/>
                </a:lnSpc>
              </a:pPr>
              <a:r>
                <a:rPr lang="en-US" sz="13876" spc="-180" dirty="0">
                  <a:solidFill>
                    <a:srgbClr val="0097B2"/>
                  </a:solidFill>
                  <a:latin typeface="Monotype Corsiva"/>
                  <a:ea typeface="Monotype Corsiva"/>
                  <a:cs typeface="Monotype Corsiva"/>
                  <a:sym typeface="Monotype Corsiva"/>
                </a:rPr>
                <a:t>Silver Tsunami: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255158" y="3085593"/>
            <a:ext cx="6428100" cy="642810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 flipH="1"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630849" y="0"/>
                    <a:pt x="812800" y="181951"/>
                    <a:pt x="812800" y="406400"/>
                  </a:cubicBezTo>
                  <a:cubicBezTo>
                    <a:pt x="812800" y="630849"/>
                    <a:pt x="630849" y="812800"/>
                    <a:pt x="406400" y="812800"/>
                  </a:cubicBezTo>
                  <a:cubicBezTo>
                    <a:pt x="181951" y="812800"/>
                    <a:pt x="0" y="630849"/>
                    <a:pt x="0" y="406400"/>
                  </a:cubicBez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r="-70046" b="-13506"/>
              </a:stretch>
            </a:blipFill>
            <a:ln w="285750" cap="sq">
              <a:solidFill>
                <a:srgbClr val="9DE8F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710005" y="5976000"/>
            <a:ext cx="3537693" cy="3537693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2550" r="-37543"/>
              </a:stretch>
            </a:blipFill>
            <a:ln w="285750" cap="sq">
              <a:solidFill>
                <a:srgbClr val="7AC7EA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Freeform 17"/>
          <p:cNvSpPr/>
          <p:nvPr/>
        </p:nvSpPr>
        <p:spPr>
          <a:xfrm flipH="1">
            <a:off x="14374172" y="8132592"/>
            <a:ext cx="2744469" cy="2154408"/>
          </a:xfrm>
          <a:custGeom>
            <a:avLst/>
            <a:gdLst/>
            <a:ahLst/>
            <a:cxnLst/>
            <a:rect l="l" t="t" r="r" b="b"/>
            <a:pathLst>
              <a:path w="2744469" h="2154408">
                <a:moveTo>
                  <a:pt x="2744469" y="0"/>
                </a:moveTo>
                <a:lnTo>
                  <a:pt x="0" y="0"/>
                </a:lnTo>
                <a:lnTo>
                  <a:pt x="0" y="2154408"/>
                </a:lnTo>
                <a:lnTo>
                  <a:pt x="2744469" y="2154408"/>
                </a:lnTo>
                <a:lnTo>
                  <a:pt x="2744469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3950773" y="6381605"/>
            <a:ext cx="3509262" cy="426256"/>
            <a:chOff x="0" y="0"/>
            <a:chExt cx="4679016" cy="568342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568342" cy="568342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FBF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9244" tIns="39244" rIns="39244" bIns="39244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114962" y="105994"/>
              <a:ext cx="338417" cy="356353"/>
            </a:xfrm>
            <a:custGeom>
              <a:avLst/>
              <a:gdLst/>
              <a:ahLst/>
              <a:cxnLst/>
              <a:rect l="l" t="t" r="r" b="b"/>
              <a:pathLst>
                <a:path w="338417" h="356353">
                  <a:moveTo>
                    <a:pt x="0" y="0"/>
                  </a:moveTo>
                  <a:lnTo>
                    <a:pt x="338417" y="0"/>
                  </a:lnTo>
                  <a:lnTo>
                    <a:pt x="338417" y="356353"/>
                  </a:lnTo>
                  <a:lnTo>
                    <a:pt x="0" y="3563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4240" b="-654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55410" y="31622"/>
              <a:ext cx="3923606" cy="4850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4"/>
                </a:lnSpc>
              </a:pPr>
              <a:r>
                <a:rPr lang="en-US" sz="2317" spc="-111">
                  <a:solidFill>
                    <a:srgbClr val="0A3C7D"/>
                  </a:solidFill>
                  <a:latin typeface="Mardoto"/>
                  <a:ea typeface="Mardoto"/>
                  <a:cs typeface="Mardoto"/>
                  <a:sym typeface="Mardoto"/>
                </a:rPr>
                <a:t>+84 91 391 21 54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950773" y="6998361"/>
            <a:ext cx="4377164" cy="426256"/>
            <a:chOff x="0" y="0"/>
            <a:chExt cx="5836218" cy="568342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568342" cy="568342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9244" tIns="39244" rIns="39244" bIns="39244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28" name="Freeform 28"/>
            <p:cNvSpPr/>
            <p:nvPr/>
          </p:nvSpPr>
          <p:spPr>
            <a:xfrm>
              <a:off x="124320" y="124519"/>
              <a:ext cx="319702" cy="319303"/>
            </a:xfrm>
            <a:custGeom>
              <a:avLst/>
              <a:gdLst/>
              <a:ahLst/>
              <a:cxnLst/>
              <a:rect l="l" t="t" r="r" b="b"/>
              <a:pathLst>
                <a:path w="319702" h="319303">
                  <a:moveTo>
                    <a:pt x="0" y="0"/>
                  </a:moveTo>
                  <a:lnTo>
                    <a:pt x="319702" y="0"/>
                  </a:lnTo>
                  <a:lnTo>
                    <a:pt x="319702" y="319303"/>
                  </a:lnTo>
                  <a:lnTo>
                    <a:pt x="0" y="319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755410" y="41147"/>
              <a:ext cx="5080808" cy="4755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4"/>
                </a:lnSpc>
              </a:pPr>
              <a:r>
                <a:rPr lang="en-US" sz="2317" spc="-111">
                  <a:solidFill>
                    <a:srgbClr val="0A3C7D"/>
                  </a:solidFill>
                  <a:latin typeface="Canva Sans"/>
                  <a:ea typeface="Canva Sans"/>
                  <a:cs typeface="Canva Sans"/>
                  <a:sym typeface="Canva Sans"/>
                </a:rPr>
                <a:t>goldensunriseseniorlife.com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3950773" y="5450799"/>
            <a:ext cx="2442622" cy="597431"/>
            <a:chOff x="0" y="0"/>
            <a:chExt cx="3256829" cy="796575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3256829" cy="796575"/>
              <a:chOff x="0" y="0"/>
              <a:chExt cx="1661584" cy="4064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661584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661584" h="406400">
                    <a:moveTo>
                      <a:pt x="1458384" y="0"/>
                    </a:moveTo>
                    <a:cubicBezTo>
                      <a:pt x="1570608" y="0"/>
                      <a:pt x="1661584" y="90976"/>
                      <a:pt x="1661584" y="203200"/>
                    </a:cubicBezTo>
                    <a:cubicBezTo>
                      <a:pt x="1661584" y="315424"/>
                      <a:pt x="1570608" y="406400"/>
                      <a:pt x="1458384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FFFF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38100"/>
                <a:ext cx="1661584" cy="3683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62"/>
                  </a:lnSpc>
                </a:pPr>
                <a:endParaRPr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629069" y="143462"/>
              <a:ext cx="1998692" cy="509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66"/>
                </a:lnSpc>
              </a:pPr>
              <a:r>
                <a:rPr lang="en-US" sz="2556" b="1" spc="-89">
                  <a:solidFill>
                    <a:srgbClr val="0097B2"/>
                  </a:solidFill>
                  <a:latin typeface="Mardoto Bold"/>
                  <a:ea typeface="Mardoto Bold"/>
                  <a:cs typeface="Mardoto Bold"/>
                  <a:sym typeface="Mardoto Bold"/>
                </a:rPr>
                <a:t>Contact Us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00DA7A6E-133E-E564-E643-F91DC3A2291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63" y="7658100"/>
            <a:ext cx="2012833" cy="20128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28161" y="11234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4519264" y="2981417"/>
            <a:ext cx="11262983" cy="8221978"/>
          </a:xfrm>
          <a:custGeom>
            <a:avLst/>
            <a:gdLst/>
            <a:ahLst/>
            <a:cxnLst/>
            <a:rect l="l" t="t" r="r" b="b"/>
            <a:pathLst>
              <a:path w="11262983" h="8221978">
                <a:moveTo>
                  <a:pt x="0" y="0"/>
                </a:moveTo>
                <a:lnTo>
                  <a:pt x="11262984" y="0"/>
                </a:lnTo>
                <a:lnTo>
                  <a:pt x="11262984" y="8221978"/>
                </a:lnTo>
                <a:lnTo>
                  <a:pt x="0" y="82219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flipV="1">
            <a:off x="-154000" y="-156544"/>
            <a:ext cx="3733143" cy="3794809"/>
          </a:xfrm>
          <a:custGeom>
            <a:avLst/>
            <a:gdLst/>
            <a:ahLst/>
            <a:cxnLst/>
            <a:rect l="l" t="t" r="r" b="b"/>
            <a:pathLst>
              <a:path w="3733143" h="3794809">
                <a:moveTo>
                  <a:pt x="0" y="3794809"/>
                </a:moveTo>
                <a:lnTo>
                  <a:pt x="3733143" y="3794809"/>
                </a:lnTo>
                <a:lnTo>
                  <a:pt x="3733143" y="0"/>
                </a:lnTo>
                <a:lnTo>
                  <a:pt x="0" y="0"/>
                </a:lnTo>
                <a:lnTo>
                  <a:pt x="0" y="3794809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4580697" y="9358236"/>
            <a:ext cx="3509262" cy="426256"/>
            <a:chOff x="0" y="0"/>
            <a:chExt cx="4679016" cy="568342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568342" cy="568342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30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9244" tIns="39244" rIns="39244" bIns="39244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114962" y="105994"/>
              <a:ext cx="338417" cy="356353"/>
            </a:xfrm>
            <a:custGeom>
              <a:avLst/>
              <a:gdLst/>
              <a:ahLst/>
              <a:cxnLst/>
              <a:rect l="l" t="t" r="r" b="b"/>
              <a:pathLst>
                <a:path w="338417" h="356353">
                  <a:moveTo>
                    <a:pt x="0" y="0"/>
                  </a:moveTo>
                  <a:lnTo>
                    <a:pt x="338417" y="0"/>
                  </a:lnTo>
                  <a:lnTo>
                    <a:pt x="338417" y="356353"/>
                  </a:lnTo>
                  <a:lnTo>
                    <a:pt x="0" y="3563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4240" b="-654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55410" y="31622"/>
              <a:ext cx="3923606" cy="4850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4"/>
                </a:lnSpc>
              </a:pPr>
              <a:r>
                <a:rPr lang="en-US" sz="2317" spc="-111" dirty="0">
                  <a:solidFill>
                    <a:srgbClr val="003060"/>
                  </a:solidFill>
                  <a:latin typeface="Mardoto"/>
                  <a:ea typeface="Mardoto"/>
                  <a:cs typeface="Mardoto"/>
                  <a:sym typeface="Mardoto"/>
                </a:rPr>
                <a:t>+84 91 391 21 54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98384" y="1740861"/>
            <a:ext cx="17049397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30"/>
              </a:lnSpc>
            </a:pPr>
            <a:r>
              <a:rPr lang="en-US" sz="6603" b="1" i="1" spc="-85" dirty="0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Join us in</a:t>
            </a:r>
            <a:r>
              <a:rPr lang="en-US" sz="6603" b="1" i="1" spc="-85" dirty="0">
                <a:solidFill>
                  <a:srgbClr val="0097B2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 building how Vietnam ages</a:t>
            </a:r>
          </a:p>
        </p:txBody>
      </p:sp>
      <p:sp>
        <p:nvSpPr>
          <p:cNvPr id="12" name="Freeform 12"/>
          <p:cNvSpPr/>
          <p:nvPr/>
        </p:nvSpPr>
        <p:spPr>
          <a:xfrm rot="-10800000" flipV="1">
            <a:off x="14554857" y="6492191"/>
            <a:ext cx="3733143" cy="3794809"/>
          </a:xfrm>
          <a:custGeom>
            <a:avLst/>
            <a:gdLst/>
            <a:ahLst/>
            <a:cxnLst/>
            <a:rect l="l" t="t" r="r" b="b"/>
            <a:pathLst>
              <a:path w="3733143" h="3794809">
                <a:moveTo>
                  <a:pt x="0" y="3794809"/>
                </a:moveTo>
                <a:lnTo>
                  <a:pt x="3733143" y="3794809"/>
                </a:lnTo>
                <a:lnTo>
                  <a:pt x="3733143" y="0"/>
                </a:lnTo>
                <a:lnTo>
                  <a:pt x="0" y="0"/>
                </a:lnTo>
                <a:lnTo>
                  <a:pt x="0" y="3794809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10896349" y="9358236"/>
            <a:ext cx="4377164" cy="426256"/>
            <a:chOff x="0" y="0"/>
            <a:chExt cx="5836218" cy="568342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568342" cy="568342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306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9244" tIns="39244" rIns="39244" bIns="39244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>
              <a:off x="124320" y="124519"/>
              <a:ext cx="319702" cy="319303"/>
            </a:xfrm>
            <a:custGeom>
              <a:avLst/>
              <a:gdLst/>
              <a:ahLst/>
              <a:cxnLst/>
              <a:rect l="l" t="t" r="r" b="b"/>
              <a:pathLst>
                <a:path w="319702" h="319303">
                  <a:moveTo>
                    <a:pt x="0" y="0"/>
                  </a:moveTo>
                  <a:lnTo>
                    <a:pt x="319702" y="0"/>
                  </a:lnTo>
                  <a:lnTo>
                    <a:pt x="319702" y="319303"/>
                  </a:lnTo>
                  <a:lnTo>
                    <a:pt x="0" y="319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55410" y="41147"/>
              <a:ext cx="5080808" cy="4755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4"/>
                </a:lnSpc>
              </a:pPr>
              <a:r>
                <a:rPr lang="en-US" sz="2317" spc="-111" dirty="0">
                  <a:solidFill>
                    <a:srgbClr val="00306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goldensunriseseniorlife.com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2091397" y="3785754"/>
            <a:ext cx="2272169" cy="2286459"/>
          </a:xfrm>
          <a:custGeom>
            <a:avLst/>
            <a:gdLst/>
            <a:ahLst/>
            <a:cxnLst/>
            <a:rect l="l" t="t" r="r" b="b"/>
            <a:pathLst>
              <a:path w="2272169" h="2286459">
                <a:moveTo>
                  <a:pt x="0" y="0"/>
                </a:moveTo>
                <a:lnTo>
                  <a:pt x="2272169" y="0"/>
                </a:lnTo>
                <a:lnTo>
                  <a:pt x="2272169" y="2286459"/>
                </a:lnTo>
                <a:lnTo>
                  <a:pt x="0" y="22864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-8611647">
            <a:off x="13011094" y="3928598"/>
            <a:ext cx="2638068" cy="2638068"/>
          </a:xfrm>
          <a:custGeom>
            <a:avLst/>
            <a:gdLst/>
            <a:ahLst/>
            <a:cxnLst/>
            <a:rect l="l" t="t" r="r" b="b"/>
            <a:pathLst>
              <a:path w="2638068" h="2638068">
                <a:moveTo>
                  <a:pt x="0" y="0"/>
                </a:moveTo>
                <a:lnTo>
                  <a:pt x="2638067" y="0"/>
                </a:lnTo>
                <a:lnTo>
                  <a:pt x="2638067" y="2638068"/>
                </a:lnTo>
                <a:lnTo>
                  <a:pt x="0" y="26380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7289587" y="3475756"/>
            <a:ext cx="2584421" cy="2590898"/>
          </a:xfrm>
          <a:custGeom>
            <a:avLst/>
            <a:gdLst/>
            <a:ahLst/>
            <a:cxnLst/>
            <a:rect l="l" t="t" r="r" b="b"/>
            <a:pathLst>
              <a:path w="2584421" h="2590898">
                <a:moveTo>
                  <a:pt x="0" y="0"/>
                </a:moveTo>
                <a:lnTo>
                  <a:pt x="2584421" y="0"/>
                </a:lnTo>
                <a:lnTo>
                  <a:pt x="2584421" y="2590898"/>
                </a:lnTo>
                <a:lnTo>
                  <a:pt x="0" y="25908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1025870" y="6028554"/>
            <a:ext cx="3641049" cy="1626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9"/>
              </a:lnSpc>
            </a:pPr>
            <a:r>
              <a:rPr lang="en-US" sz="3092" b="1" spc="-21" dirty="0">
                <a:solidFill>
                  <a:srgbClr val="000000"/>
                </a:solidFill>
                <a:latin typeface="Mardoto"/>
                <a:ea typeface="Mardoto"/>
                <a:cs typeface="Mardoto"/>
                <a:sym typeface="Mardoto"/>
              </a:rPr>
              <a:t>Invest in wellness and senior health to serve the</a:t>
            </a:r>
            <a:r>
              <a:rPr lang="en-US" sz="3092" spc="-21" dirty="0">
                <a:solidFill>
                  <a:srgbClr val="000000"/>
                </a:solidFill>
                <a:latin typeface="Mardoto"/>
                <a:ea typeface="Mardoto"/>
                <a:cs typeface="Mardoto"/>
                <a:sym typeface="Mardoto"/>
              </a:rPr>
              <a:t> </a:t>
            </a:r>
            <a:r>
              <a:rPr lang="en-US" sz="3092" b="1" spc="-21" dirty="0">
                <a:latin typeface="Mardoto Bold"/>
                <a:ea typeface="Mardoto Bold"/>
                <a:cs typeface="Mardoto Bold"/>
                <a:sym typeface="Mardoto Bold"/>
              </a:rPr>
              <a:t>new trend</a:t>
            </a:r>
            <a:r>
              <a:rPr lang="en-US" sz="3092" b="1" spc="-21" dirty="0">
                <a:latin typeface="Mardoto"/>
                <a:ea typeface="Mardoto"/>
                <a:cs typeface="Mardoto"/>
                <a:sym typeface="Mardoto"/>
              </a:rPr>
              <a:t> 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335329" y="6350855"/>
            <a:ext cx="4561020" cy="1083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9"/>
              </a:lnSpc>
            </a:pPr>
            <a:r>
              <a:rPr lang="en-US" sz="3092" b="1" spc="-21" dirty="0">
                <a:latin typeface="Mardoto"/>
                <a:ea typeface="Mardoto"/>
                <a:cs typeface="Mardoto"/>
                <a:sym typeface="Mardoto"/>
              </a:rPr>
              <a:t>Enter a </a:t>
            </a:r>
            <a:r>
              <a:rPr lang="en-US" sz="3092" b="1" spc="-21" dirty="0">
                <a:latin typeface="Mardoto Bold"/>
                <a:ea typeface="Mardoto Bold"/>
                <a:cs typeface="Mardoto Bold"/>
                <a:sym typeface="Mardoto Bold"/>
              </a:rPr>
              <a:t>$4.79B </a:t>
            </a:r>
            <a:r>
              <a:rPr lang="en-US" sz="3092" b="1" spc="-21" dirty="0">
                <a:latin typeface="Mardoto"/>
                <a:ea typeface="Mardoto"/>
                <a:cs typeface="Mardoto"/>
                <a:sym typeface="Mardoto"/>
              </a:rPr>
              <a:t>market as a </a:t>
            </a:r>
            <a:r>
              <a:rPr lang="en-US" sz="3092" b="1" spc="-21" dirty="0">
                <a:latin typeface="Mardoto Bold"/>
                <a:ea typeface="Mardoto Bold"/>
                <a:cs typeface="Mardoto Bold"/>
                <a:sym typeface="Mardoto Bold"/>
              </a:rPr>
              <a:t>leader</a:t>
            </a:r>
            <a:r>
              <a:rPr lang="en-US" sz="3092" b="1" spc="-21" dirty="0">
                <a:latin typeface="Mardoto"/>
                <a:ea typeface="Mardoto"/>
                <a:cs typeface="Mardoto"/>
                <a:sym typeface="Mardoto"/>
              </a:rPr>
              <a:t> in the field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629095" y="6350855"/>
            <a:ext cx="5703147" cy="1064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9"/>
              </a:lnSpc>
            </a:pPr>
            <a:r>
              <a:rPr lang="en-US" sz="3092" b="1" spc="-21" dirty="0">
                <a:latin typeface="Mardoto"/>
                <a:ea typeface="Mardoto"/>
                <a:cs typeface="Mardoto"/>
                <a:sym typeface="Mardoto"/>
              </a:rPr>
              <a:t>Adapt to the new paradigm and succeed.</a:t>
            </a:r>
            <a:endParaRPr lang="en-US" sz="3092" b="1" spc="-21" dirty="0">
              <a:latin typeface="Mardoto Bold"/>
              <a:ea typeface="Mardoto Bold"/>
              <a:cs typeface="Mardoto Bold"/>
              <a:sym typeface="Mardoto Bold"/>
            </a:endParaRPr>
          </a:p>
        </p:txBody>
      </p:sp>
      <p:grpSp>
        <p:nvGrpSpPr>
          <p:cNvPr id="25" name="Group 25"/>
          <p:cNvGrpSpPr/>
          <p:nvPr/>
        </p:nvGrpSpPr>
        <p:grpSpPr>
          <a:xfrm>
            <a:off x="138750" y="112343"/>
            <a:ext cx="2368042" cy="1390392"/>
            <a:chOff x="0" y="0"/>
            <a:chExt cx="3157390" cy="1853857"/>
          </a:xfrm>
        </p:grpSpPr>
        <p:sp>
          <p:nvSpPr>
            <p:cNvPr id="26" name="TextBox 26"/>
            <p:cNvSpPr txBox="1"/>
            <p:nvPr/>
          </p:nvSpPr>
          <p:spPr>
            <a:xfrm>
              <a:off x="0" y="1245254"/>
              <a:ext cx="3157390" cy="4809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4"/>
                </a:lnSpc>
              </a:pPr>
              <a:r>
                <a:rPr lang="en-US" sz="2139" spc="-42">
                  <a:solidFill>
                    <a:srgbClr val="286291"/>
                  </a:solidFill>
                  <a:latin typeface="Monotype Corsiva"/>
                  <a:ea typeface="Monotype Corsiva"/>
                  <a:cs typeface="Monotype Corsiva"/>
                  <a:sym typeface="Monotype Corsiva"/>
                </a:rPr>
                <a:t>Golden Sunrise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49611" y="1689468"/>
              <a:ext cx="1658167" cy="1643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9"/>
                </a:lnSpc>
              </a:pPr>
              <a:r>
                <a:rPr lang="en-US" sz="735" spc="93">
                  <a:solidFill>
                    <a:srgbClr val="33363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SENIOR LIFE</a:t>
              </a:r>
            </a:p>
          </p:txBody>
        </p:sp>
        <p:sp>
          <p:nvSpPr>
            <p:cNvPr id="28" name="Freeform 28"/>
            <p:cNvSpPr/>
            <p:nvPr/>
          </p:nvSpPr>
          <p:spPr>
            <a:xfrm>
              <a:off x="195936" y="0"/>
              <a:ext cx="2765517" cy="1292879"/>
            </a:xfrm>
            <a:custGeom>
              <a:avLst/>
              <a:gdLst/>
              <a:ahLst/>
              <a:cxnLst/>
              <a:rect l="l" t="t" r="r" b="b"/>
              <a:pathLst>
                <a:path w="2765517" h="1292879">
                  <a:moveTo>
                    <a:pt x="0" y="0"/>
                  </a:moveTo>
                  <a:lnTo>
                    <a:pt x="2765517" y="0"/>
                  </a:lnTo>
                  <a:lnTo>
                    <a:pt x="2765517" y="1292879"/>
                  </a:lnTo>
                  <a:lnTo>
                    <a:pt x="0" y="12928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A8F714CD-09F4-5B6F-D8C7-DEC4F2DA554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1428" y="8026574"/>
            <a:ext cx="1626428" cy="16264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3471" y="-271953"/>
            <a:ext cx="19632916" cy="11610664"/>
          </a:xfrm>
          <a:custGeom>
            <a:avLst/>
            <a:gdLst/>
            <a:ahLst/>
            <a:cxnLst/>
            <a:rect l="l" t="t" r="r" b="b"/>
            <a:pathLst>
              <a:path w="19632916" h="11610664">
                <a:moveTo>
                  <a:pt x="0" y="0"/>
                </a:moveTo>
                <a:lnTo>
                  <a:pt x="19632916" y="0"/>
                </a:lnTo>
                <a:lnTo>
                  <a:pt x="19632916" y="11610664"/>
                </a:lnTo>
                <a:lnTo>
                  <a:pt x="0" y="116106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t="-5117" b="-754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521382" y="4175661"/>
            <a:ext cx="20735827" cy="7775935"/>
          </a:xfrm>
          <a:custGeom>
            <a:avLst/>
            <a:gdLst/>
            <a:ahLst/>
            <a:cxnLst/>
            <a:rect l="l" t="t" r="r" b="b"/>
            <a:pathLst>
              <a:path w="20735827" h="7775935">
                <a:moveTo>
                  <a:pt x="20735828" y="0"/>
                </a:moveTo>
                <a:lnTo>
                  <a:pt x="0" y="0"/>
                </a:lnTo>
                <a:lnTo>
                  <a:pt x="0" y="7775935"/>
                </a:lnTo>
                <a:lnTo>
                  <a:pt x="20735828" y="7775935"/>
                </a:lnTo>
                <a:lnTo>
                  <a:pt x="20735828" y="0"/>
                </a:lnTo>
                <a:close/>
              </a:path>
            </a:pathLst>
          </a:custGeom>
          <a:blipFill>
            <a:blip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69103" y="1535829"/>
            <a:ext cx="11791285" cy="8094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28"/>
              </a:lnSpc>
            </a:pPr>
            <a:endParaRPr dirty="0"/>
          </a:p>
          <a:p>
            <a:pPr marL="858547" lvl="1" indent="-429274">
              <a:lnSpc>
                <a:spcPts val="5328"/>
              </a:lnSpc>
              <a:buFont typeface="Arial"/>
              <a:buChar char="•"/>
            </a:pP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Economic growth &amp; Longevity are strongly linked</a:t>
            </a:r>
          </a:p>
          <a:p>
            <a:pPr algn="l">
              <a:lnSpc>
                <a:spcPts val="5328"/>
              </a:lnSpc>
            </a:pPr>
            <a:endParaRPr lang="en-US" sz="3976" dirty="0">
              <a:latin typeface="Mardoto"/>
              <a:ea typeface="Mardoto"/>
              <a:cs typeface="Mardoto"/>
              <a:sym typeface="Mardoto"/>
            </a:endParaRPr>
          </a:p>
          <a:p>
            <a:pPr marL="858547" lvl="1" indent="-429274" algn="l">
              <a:lnSpc>
                <a:spcPts val="5328"/>
              </a:lnSpc>
              <a:buFont typeface="Arial"/>
              <a:buChar char="•"/>
            </a:pP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Vietnam is both growing and aging rapidly</a:t>
            </a:r>
          </a:p>
          <a:p>
            <a:pPr algn="l">
              <a:lnSpc>
                <a:spcPts val="5328"/>
              </a:lnSpc>
            </a:pPr>
            <a:endParaRPr lang="en-US" sz="3976" dirty="0">
              <a:latin typeface="Mardoto"/>
              <a:ea typeface="Mardoto"/>
              <a:cs typeface="Mardoto"/>
              <a:sym typeface="Mardoto"/>
            </a:endParaRPr>
          </a:p>
          <a:p>
            <a:pPr marL="858547" lvl="1" indent="-429274" algn="l">
              <a:lnSpc>
                <a:spcPts val="5328"/>
              </a:lnSpc>
              <a:buFont typeface="Arial"/>
              <a:buChar char="•"/>
            </a:pPr>
            <a:r>
              <a:rPr lang="en-US" sz="3976" b="1" i="1" dirty="0">
                <a:latin typeface="Mardoto Bold"/>
                <a:ea typeface="Mardoto Bold"/>
                <a:cs typeface="Mardoto Bold"/>
                <a:sym typeface="Mardoto Bold"/>
              </a:rPr>
              <a:t>20% of population</a:t>
            </a:r>
            <a:r>
              <a:rPr lang="en-US" sz="3976" b="1" i="1" dirty="0">
                <a:latin typeface="Mardoto"/>
                <a:ea typeface="Mardoto"/>
                <a:cs typeface="Mardoto"/>
                <a:sym typeface="Mardoto"/>
              </a:rPr>
              <a:t> will be over 60 by 2035</a:t>
            </a:r>
          </a:p>
          <a:p>
            <a:pPr marL="429273" lvl="1" algn="l">
              <a:lnSpc>
                <a:spcPts val="5328"/>
              </a:lnSpc>
            </a:pPr>
            <a:r>
              <a:rPr lang="en-US" sz="3976" b="1" i="1" dirty="0">
                <a:latin typeface="Mardoto"/>
                <a:ea typeface="Mardoto"/>
                <a:cs typeface="Mardoto"/>
                <a:sym typeface="Mardoto"/>
              </a:rPr>
              <a:t>  ( will rival USA )</a:t>
            </a:r>
          </a:p>
          <a:p>
            <a:pPr marL="429273" lvl="1" algn="l">
              <a:lnSpc>
                <a:spcPts val="5328"/>
              </a:lnSpc>
            </a:pPr>
            <a:endParaRPr lang="en-US" sz="3976" dirty="0">
              <a:latin typeface="Mardoto"/>
              <a:ea typeface="Mardoto"/>
              <a:cs typeface="Mardoto"/>
              <a:sym typeface="Mardoto"/>
            </a:endParaRPr>
          </a:p>
          <a:p>
            <a:pPr marL="858547" lvl="1" indent="-429274" algn="l">
              <a:lnSpc>
                <a:spcPts val="5328"/>
              </a:lnSpc>
              <a:buFont typeface="Arial"/>
              <a:buChar char="•"/>
            </a:pP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 MoH: “The 21st century is the </a:t>
            </a:r>
            <a:r>
              <a:rPr lang="en-US" sz="3976" b="1" dirty="0">
                <a:latin typeface="Mardoto Bold"/>
                <a:ea typeface="Mardoto Bold"/>
                <a:cs typeface="Mardoto Bold"/>
                <a:sym typeface="Mardoto Bold"/>
              </a:rPr>
              <a:t>century of aging</a:t>
            </a: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”</a:t>
            </a:r>
          </a:p>
          <a:p>
            <a:pPr algn="l">
              <a:lnSpc>
                <a:spcPts val="5328"/>
              </a:lnSpc>
            </a:pPr>
            <a:endParaRPr lang="en-US" sz="3976" dirty="0">
              <a:latin typeface="Mardoto"/>
              <a:ea typeface="Mardoto"/>
              <a:cs typeface="Mardoto"/>
              <a:sym typeface="Mardoto"/>
            </a:endParaRPr>
          </a:p>
          <a:p>
            <a:pPr marL="858547" lvl="1" indent="-429274" algn="l">
              <a:lnSpc>
                <a:spcPts val="5328"/>
              </a:lnSpc>
              <a:buFont typeface="Arial"/>
              <a:buChar char="•"/>
            </a:pPr>
            <a:r>
              <a:rPr lang="en-US" sz="3976" b="1" i="1" dirty="0">
                <a:latin typeface="Mardoto Bold"/>
                <a:ea typeface="Mardoto Bold"/>
                <a:cs typeface="Mardoto Bold"/>
                <a:sym typeface="Mardoto Bold"/>
              </a:rPr>
              <a:t>14 million</a:t>
            </a:r>
            <a:r>
              <a:rPr lang="en-US" sz="3976" i="1" dirty="0">
                <a:latin typeface="Mardoto"/>
                <a:ea typeface="Mardoto"/>
                <a:cs typeface="Mardoto"/>
                <a:sym typeface="Mardoto"/>
              </a:rPr>
              <a:t> Vietnamese TODAY need senior care</a:t>
            </a:r>
          </a:p>
          <a:p>
            <a:pPr algn="l">
              <a:lnSpc>
                <a:spcPts val="5068"/>
              </a:lnSpc>
            </a:pPr>
            <a:endParaRPr lang="en-US" sz="3976" dirty="0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2700000"/>
              </a:gradFill>
              <a:latin typeface="Mardoto"/>
              <a:ea typeface="Mardoto"/>
              <a:cs typeface="Mardoto"/>
              <a:sym typeface="Mardoto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5992893" y="173204"/>
            <a:ext cx="2103620" cy="1235137"/>
            <a:chOff x="0" y="0"/>
            <a:chExt cx="2804827" cy="1646850"/>
          </a:xfrm>
        </p:grpSpPr>
        <p:sp>
          <p:nvSpPr>
            <p:cNvPr id="6" name="TextBox 6"/>
            <p:cNvSpPr txBox="1"/>
            <p:nvPr/>
          </p:nvSpPr>
          <p:spPr>
            <a:xfrm>
              <a:off x="0" y="1110413"/>
              <a:ext cx="2804827" cy="423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spc="-38">
                  <a:solidFill>
                    <a:srgbClr val="286291"/>
                  </a:solidFill>
                  <a:latin typeface="Monotype Corsiva"/>
                  <a:ea typeface="Monotype Corsiva"/>
                  <a:cs typeface="Monotype Corsiva"/>
                  <a:sym typeface="Monotype Corsiva"/>
                </a:rPr>
                <a:t>Golden Sunrise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65908" y="1498691"/>
              <a:ext cx="1473012" cy="148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4"/>
                </a:lnSpc>
              </a:pPr>
              <a:r>
                <a:rPr lang="en-US" sz="653" spc="82">
                  <a:solidFill>
                    <a:srgbClr val="33363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SENIOR LIFE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74058" y="0"/>
              <a:ext cx="2456712" cy="1148513"/>
            </a:xfrm>
            <a:custGeom>
              <a:avLst/>
              <a:gdLst/>
              <a:ahLst/>
              <a:cxnLst/>
              <a:rect l="l" t="t" r="r" b="b"/>
              <a:pathLst>
                <a:path w="2456712" h="1148513">
                  <a:moveTo>
                    <a:pt x="0" y="0"/>
                  </a:moveTo>
                  <a:lnTo>
                    <a:pt x="2456711" y="0"/>
                  </a:lnTo>
                  <a:lnTo>
                    <a:pt x="2456711" y="1148513"/>
                  </a:lnTo>
                  <a:lnTo>
                    <a:pt x="0" y="11485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>
            <a:off x="12477982" y="2069580"/>
            <a:ext cx="5428032" cy="7188720"/>
          </a:xfrm>
          <a:custGeom>
            <a:avLst/>
            <a:gdLst/>
            <a:ahLst/>
            <a:cxnLst/>
            <a:rect l="l" t="t" r="r" b="b"/>
            <a:pathLst>
              <a:path w="5428032" h="7188720">
                <a:moveTo>
                  <a:pt x="0" y="0"/>
                </a:moveTo>
                <a:lnTo>
                  <a:pt x="5428031" y="0"/>
                </a:lnTo>
                <a:lnTo>
                  <a:pt x="5428031" y="7188720"/>
                </a:lnTo>
                <a:lnTo>
                  <a:pt x="0" y="71887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909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269103" y="666947"/>
            <a:ext cx="13638004" cy="98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4"/>
              </a:lnSpc>
            </a:pPr>
            <a:r>
              <a:rPr lang="en-US" sz="5707" b="1">
                <a:solidFill>
                  <a:srgbClr val="141414"/>
                </a:solidFill>
                <a:latin typeface="Mardoto Bold"/>
                <a:ea typeface="Mardoto Bold"/>
                <a:cs typeface="Mardoto Bold"/>
                <a:sym typeface="Mardoto Bold"/>
              </a:rPr>
              <a:t>ECONOMIC GROWTH AND LONGEVITY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3471" y="-271953"/>
            <a:ext cx="19632916" cy="11610664"/>
          </a:xfrm>
          <a:custGeom>
            <a:avLst/>
            <a:gdLst/>
            <a:ahLst/>
            <a:cxnLst/>
            <a:rect l="l" t="t" r="r" b="b"/>
            <a:pathLst>
              <a:path w="19632916" h="11610664">
                <a:moveTo>
                  <a:pt x="0" y="0"/>
                </a:moveTo>
                <a:lnTo>
                  <a:pt x="19632916" y="0"/>
                </a:lnTo>
                <a:lnTo>
                  <a:pt x="19632916" y="11610664"/>
                </a:lnTo>
                <a:lnTo>
                  <a:pt x="0" y="116106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t="-5117" b="-754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521382" y="4175661"/>
            <a:ext cx="20735827" cy="7775935"/>
          </a:xfrm>
          <a:custGeom>
            <a:avLst/>
            <a:gdLst/>
            <a:ahLst/>
            <a:cxnLst/>
            <a:rect l="l" t="t" r="r" b="b"/>
            <a:pathLst>
              <a:path w="20735827" h="7775935">
                <a:moveTo>
                  <a:pt x="20735828" y="0"/>
                </a:moveTo>
                <a:lnTo>
                  <a:pt x="0" y="0"/>
                </a:lnTo>
                <a:lnTo>
                  <a:pt x="0" y="7775935"/>
                </a:lnTo>
                <a:lnTo>
                  <a:pt x="20735828" y="7775935"/>
                </a:lnTo>
                <a:lnTo>
                  <a:pt x="20735828" y="0"/>
                </a:lnTo>
                <a:close/>
              </a:path>
            </a:pathLst>
          </a:custGeom>
          <a:blipFill>
            <a:blip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27716" y="2231457"/>
            <a:ext cx="11921751" cy="7258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9"/>
              </a:lnSpc>
            </a:pPr>
            <a:endParaRPr dirty="0"/>
          </a:p>
          <a:p>
            <a:pPr marL="885103" lvl="1" indent="-442552" algn="l">
              <a:lnSpc>
                <a:spcPts val="5739"/>
              </a:lnSpc>
              <a:buFont typeface="Arial"/>
              <a:buChar char="•"/>
            </a:pPr>
            <a:r>
              <a:rPr lang="en-US" sz="4099" dirty="0">
                <a:latin typeface="Mardoto"/>
                <a:ea typeface="Mardoto"/>
                <a:cs typeface="Mardoto"/>
                <a:sym typeface="Mardoto"/>
              </a:rPr>
              <a:t>Growing 3x faster than younger generations. </a:t>
            </a:r>
          </a:p>
          <a:p>
            <a:pPr algn="l">
              <a:lnSpc>
                <a:spcPts val="5739"/>
              </a:lnSpc>
            </a:pPr>
            <a:endParaRPr lang="en-US" sz="4099" dirty="0">
              <a:latin typeface="Mardoto"/>
              <a:ea typeface="Mardoto"/>
              <a:cs typeface="Mardoto"/>
              <a:sym typeface="Mardoto"/>
            </a:endParaRPr>
          </a:p>
          <a:p>
            <a:pPr marL="885103" lvl="1" indent="-442552">
              <a:lnSpc>
                <a:spcPts val="5739"/>
              </a:lnSpc>
              <a:buFont typeface="Arial"/>
              <a:buChar char="•"/>
            </a:pPr>
            <a:r>
              <a:rPr lang="en-US" sz="4099" dirty="0">
                <a:latin typeface="Mardoto"/>
                <a:ea typeface="Mardoto"/>
                <a:cs typeface="Mardoto"/>
                <a:sym typeface="Mardoto"/>
              </a:rPr>
              <a:t>Seniors already account for ~</a:t>
            </a:r>
            <a:r>
              <a:rPr lang="en-US" sz="4099" b="1" dirty="0">
                <a:latin typeface="Mardoto Bold"/>
                <a:ea typeface="Mardoto Bold"/>
                <a:cs typeface="Mardoto Bold"/>
                <a:sym typeface="Mardoto Bold"/>
              </a:rPr>
              <a:t>27% of consumer spending</a:t>
            </a:r>
            <a:r>
              <a:rPr lang="en-US" sz="4099" dirty="0">
                <a:latin typeface="Mardoto"/>
                <a:ea typeface="Mardoto"/>
                <a:cs typeface="Mardoto"/>
                <a:sym typeface="Mardoto"/>
              </a:rPr>
              <a:t>, creating a powerful economic force. </a:t>
            </a:r>
          </a:p>
          <a:p>
            <a:pPr marL="885103" lvl="1" indent="-442552" algn="l">
              <a:lnSpc>
                <a:spcPts val="5739"/>
              </a:lnSpc>
              <a:buFont typeface="Arial"/>
              <a:buChar char="•"/>
            </a:pPr>
            <a:endParaRPr lang="en-US" sz="4099" dirty="0">
              <a:latin typeface="Mardoto"/>
              <a:ea typeface="Mardoto"/>
              <a:cs typeface="Mardoto"/>
              <a:sym typeface="Mardoto"/>
            </a:endParaRPr>
          </a:p>
          <a:p>
            <a:pPr marL="885103" lvl="1" indent="-442552" algn="l">
              <a:lnSpc>
                <a:spcPts val="5739"/>
              </a:lnSpc>
              <a:buFont typeface="Arial"/>
              <a:buChar char="•"/>
            </a:pPr>
            <a:r>
              <a:rPr lang="en-US" sz="4099" dirty="0">
                <a:latin typeface="Mardoto"/>
                <a:ea typeface="Mardoto"/>
                <a:cs typeface="Mardoto"/>
                <a:sym typeface="Mardoto"/>
              </a:rPr>
              <a:t>Will increase healthcare costs, labor shortages, and pension pressures. </a:t>
            </a:r>
          </a:p>
          <a:p>
            <a:pPr algn="l">
              <a:lnSpc>
                <a:spcPts val="5739"/>
              </a:lnSpc>
            </a:pPr>
            <a:endParaRPr lang="en-US" sz="4099" dirty="0">
              <a:latin typeface="Mardoto"/>
              <a:ea typeface="Mardoto"/>
              <a:cs typeface="Mardoto"/>
              <a:sym typeface="Mardoto"/>
            </a:endParaRPr>
          </a:p>
          <a:p>
            <a:pPr marL="442551" lvl="1" algn="l">
              <a:lnSpc>
                <a:spcPts val="5739"/>
              </a:lnSpc>
            </a:pPr>
            <a:r>
              <a:rPr lang="en-US" sz="4099" dirty="0">
                <a:latin typeface="Mardoto"/>
                <a:ea typeface="Mardoto"/>
                <a:cs typeface="Mardoto"/>
                <a:sym typeface="Mardoto"/>
              </a:rPr>
              <a:t>	This is not a future trend - it is happening now</a:t>
            </a:r>
            <a:r>
              <a:rPr lang="en-US" sz="4099" dirty="0">
                <a:gradFill>
                  <a:gsLst>
                    <a:gs pos="0">
                      <a:srgbClr val="0F64B7">
                        <a:alpha val="100000"/>
                      </a:srgbClr>
                    </a:gs>
                    <a:gs pos="100000">
                      <a:srgbClr val="64AAF2">
                        <a:alpha val="100000"/>
                      </a:srgbClr>
                    </a:gs>
                  </a:gsLst>
                  <a:lin ang="2700000"/>
                </a:gradFill>
                <a:latin typeface="Mardoto"/>
                <a:ea typeface="Mardoto"/>
                <a:cs typeface="Mardoto"/>
                <a:sym typeface="Mardoto"/>
              </a:rPr>
              <a:t>.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5992893" y="173204"/>
            <a:ext cx="2103620" cy="1235137"/>
            <a:chOff x="0" y="0"/>
            <a:chExt cx="2804827" cy="1646850"/>
          </a:xfrm>
        </p:grpSpPr>
        <p:sp>
          <p:nvSpPr>
            <p:cNvPr id="6" name="TextBox 6"/>
            <p:cNvSpPr txBox="1"/>
            <p:nvPr/>
          </p:nvSpPr>
          <p:spPr>
            <a:xfrm>
              <a:off x="0" y="1110413"/>
              <a:ext cx="2804827" cy="423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spc="-38">
                  <a:solidFill>
                    <a:srgbClr val="286291"/>
                  </a:solidFill>
                  <a:latin typeface="Monotype Corsiva"/>
                  <a:ea typeface="Monotype Corsiva"/>
                  <a:cs typeface="Monotype Corsiva"/>
                  <a:sym typeface="Monotype Corsiva"/>
                </a:rPr>
                <a:t>Golden Sunrise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65908" y="1498691"/>
              <a:ext cx="1473012" cy="148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4"/>
                </a:lnSpc>
              </a:pPr>
              <a:r>
                <a:rPr lang="en-US" sz="653" spc="82">
                  <a:solidFill>
                    <a:srgbClr val="33363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SENIOR LIFE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74058" y="0"/>
              <a:ext cx="2456712" cy="1148513"/>
            </a:xfrm>
            <a:custGeom>
              <a:avLst/>
              <a:gdLst/>
              <a:ahLst/>
              <a:cxnLst/>
              <a:rect l="l" t="t" r="r" b="b"/>
              <a:pathLst>
                <a:path w="2456712" h="1148513">
                  <a:moveTo>
                    <a:pt x="0" y="0"/>
                  </a:moveTo>
                  <a:lnTo>
                    <a:pt x="2456711" y="0"/>
                  </a:lnTo>
                  <a:lnTo>
                    <a:pt x="2456711" y="1148513"/>
                  </a:lnTo>
                  <a:lnTo>
                    <a:pt x="0" y="11485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>
            <a:off x="13030663" y="2694520"/>
            <a:ext cx="4532413" cy="6760655"/>
          </a:xfrm>
          <a:custGeom>
            <a:avLst/>
            <a:gdLst/>
            <a:ahLst/>
            <a:cxnLst/>
            <a:rect l="l" t="t" r="r" b="b"/>
            <a:pathLst>
              <a:path w="4532413" h="6760655">
                <a:moveTo>
                  <a:pt x="0" y="0"/>
                </a:moveTo>
                <a:lnTo>
                  <a:pt x="4532413" y="0"/>
                </a:lnTo>
                <a:lnTo>
                  <a:pt x="4532413" y="6760655"/>
                </a:lnTo>
                <a:lnTo>
                  <a:pt x="0" y="6760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9137" r="-74911" b="-11179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732068" y="809822"/>
            <a:ext cx="14852742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99"/>
              </a:lnSpc>
            </a:pPr>
            <a:r>
              <a:rPr lang="en-US" sz="5086" b="1" dirty="0">
                <a:solidFill>
                  <a:srgbClr val="141414"/>
                </a:solidFill>
                <a:latin typeface="Mardoto Bold"/>
                <a:ea typeface="Mardoto Bold"/>
                <a:cs typeface="Mardoto Bold"/>
                <a:sym typeface="Mardoto Bold"/>
              </a:rPr>
              <a:t>The Silver Tsunami is Here:</a:t>
            </a:r>
          </a:p>
          <a:p>
            <a:pPr algn="l">
              <a:lnSpc>
                <a:spcPts val="5899"/>
              </a:lnSpc>
            </a:pPr>
            <a:r>
              <a:rPr lang="en-US" sz="5086" b="1" dirty="0">
                <a:solidFill>
                  <a:srgbClr val="141414"/>
                </a:solidFill>
                <a:latin typeface="Mardoto Bold"/>
                <a:ea typeface="Mardoto Bold"/>
                <a:cs typeface="Mardoto Bold"/>
                <a:sym typeface="Mardoto Bold"/>
              </a:rPr>
              <a:t>Drivers of economic change worldwide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3471" y="-271953"/>
            <a:ext cx="19632916" cy="11610664"/>
          </a:xfrm>
          <a:custGeom>
            <a:avLst/>
            <a:gdLst/>
            <a:ahLst/>
            <a:cxnLst/>
            <a:rect l="l" t="t" r="r" b="b"/>
            <a:pathLst>
              <a:path w="19632916" h="11610664">
                <a:moveTo>
                  <a:pt x="0" y="0"/>
                </a:moveTo>
                <a:lnTo>
                  <a:pt x="19632916" y="0"/>
                </a:lnTo>
                <a:lnTo>
                  <a:pt x="19632916" y="11610664"/>
                </a:lnTo>
                <a:lnTo>
                  <a:pt x="0" y="116106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t="-5117" b="-754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5992893" y="173204"/>
            <a:ext cx="2103620" cy="1235137"/>
            <a:chOff x="0" y="0"/>
            <a:chExt cx="2804827" cy="1646850"/>
          </a:xfrm>
        </p:grpSpPr>
        <p:sp>
          <p:nvSpPr>
            <p:cNvPr id="4" name="TextBox 4"/>
            <p:cNvSpPr txBox="1"/>
            <p:nvPr/>
          </p:nvSpPr>
          <p:spPr>
            <a:xfrm>
              <a:off x="0" y="1110413"/>
              <a:ext cx="2804827" cy="423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spc="-38">
                  <a:solidFill>
                    <a:srgbClr val="286291"/>
                  </a:solidFill>
                  <a:latin typeface="Monotype Corsiva"/>
                  <a:ea typeface="Monotype Corsiva"/>
                  <a:cs typeface="Monotype Corsiva"/>
                  <a:sym typeface="Monotype Corsiva"/>
                </a:rPr>
                <a:t>Golden Sunrise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665908" y="1498691"/>
              <a:ext cx="1473012" cy="148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4"/>
                </a:lnSpc>
              </a:pPr>
              <a:r>
                <a:rPr lang="en-US" sz="653" spc="82">
                  <a:solidFill>
                    <a:srgbClr val="33363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SENIOR LIFE</a:t>
              </a:r>
            </a:p>
          </p:txBody>
        </p:sp>
        <p:sp>
          <p:nvSpPr>
            <p:cNvPr id="6" name="Freeform 6"/>
            <p:cNvSpPr/>
            <p:nvPr/>
          </p:nvSpPr>
          <p:spPr>
            <a:xfrm>
              <a:off x="174058" y="0"/>
              <a:ext cx="2456712" cy="1148513"/>
            </a:xfrm>
            <a:custGeom>
              <a:avLst/>
              <a:gdLst/>
              <a:ahLst/>
              <a:cxnLst/>
              <a:rect l="l" t="t" r="r" b="b"/>
              <a:pathLst>
                <a:path w="2456712" h="1148513">
                  <a:moveTo>
                    <a:pt x="0" y="0"/>
                  </a:moveTo>
                  <a:lnTo>
                    <a:pt x="2456711" y="0"/>
                  </a:lnTo>
                  <a:lnTo>
                    <a:pt x="2456711" y="1148513"/>
                  </a:lnTo>
                  <a:lnTo>
                    <a:pt x="0" y="11485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9125998" y="3086100"/>
            <a:ext cx="36005" cy="4114800"/>
          </a:xfrm>
          <a:custGeom>
            <a:avLst/>
            <a:gdLst/>
            <a:ahLst/>
            <a:cxnLst/>
            <a:rect l="l" t="t" r="r" b="b"/>
            <a:pathLst>
              <a:path w="36005" h="4114800">
                <a:moveTo>
                  <a:pt x="0" y="0"/>
                </a:moveTo>
                <a:lnTo>
                  <a:pt x="36004" y="0"/>
                </a:lnTo>
                <a:lnTo>
                  <a:pt x="360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987338" y="666947"/>
            <a:ext cx="13638004" cy="1984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4"/>
              </a:lnSpc>
            </a:pPr>
            <a:r>
              <a:rPr lang="en-US" sz="5707" b="1" dirty="0">
                <a:solidFill>
                  <a:srgbClr val="141414"/>
                </a:solidFill>
                <a:latin typeface="Mardoto Bold"/>
                <a:ea typeface="Mardoto Bold"/>
                <a:cs typeface="Mardoto Bold"/>
                <a:sym typeface="Mardoto Bold"/>
              </a:rPr>
              <a:t>VCCI MARKET OUTLOOK FOR ELDERLY CARE SERVICE IN VIETNAM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87105" y="2664627"/>
            <a:ext cx="8874897" cy="6104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10"/>
              </a:lnSpc>
            </a:pPr>
            <a:endParaRPr dirty="0"/>
          </a:p>
          <a:p>
            <a:pPr marL="646199" lvl="1" indent="-323100" algn="l">
              <a:lnSpc>
                <a:spcPts val="4010"/>
              </a:lnSpc>
              <a:buFont typeface="Arial"/>
              <a:buChar char="•"/>
            </a:pPr>
            <a:r>
              <a:rPr lang="en-US" sz="3200" dirty="0">
                <a:latin typeface="Mardoto"/>
                <a:ea typeface="Mardoto"/>
                <a:cs typeface="Mardoto"/>
                <a:sym typeface="Mardoto"/>
              </a:rPr>
              <a:t>Findings indicated that the domestic service market for the elderly is very promising</a:t>
            </a:r>
          </a:p>
          <a:p>
            <a:pPr algn="l">
              <a:lnSpc>
                <a:spcPts val="4010"/>
              </a:lnSpc>
            </a:pPr>
            <a:endParaRPr lang="en-US" sz="3200" dirty="0">
              <a:latin typeface="Mardoto"/>
              <a:ea typeface="Mardoto"/>
              <a:cs typeface="Mardoto"/>
              <a:sym typeface="Mardoto"/>
            </a:endParaRPr>
          </a:p>
          <a:p>
            <a:pPr marL="646199" lvl="1" indent="-323100" algn="l">
              <a:lnSpc>
                <a:spcPts val="4010"/>
              </a:lnSpc>
              <a:buFont typeface="Arial"/>
              <a:buChar char="•"/>
            </a:pPr>
            <a:r>
              <a:rPr lang="en-US" sz="3200" dirty="0">
                <a:latin typeface="Mardoto"/>
                <a:ea typeface="Mardoto"/>
                <a:cs typeface="Mardoto"/>
                <a:sym typeface="Mardoto"/>
              </a:rPr>
              <a:t>Concentrated on urban areas</a:t>
            </a:r>
          </a:p>
          <a:p>
            <a:pPr algn="l">
              <a:lnSpc>
                <a:spcPts val="4010"/>
              </a:lnSpc>
            </a:pPr>
            <a:endParaRPr lang="en-US" sz="3200" dirty="0">
              <a:latin typeface="Mardoto"/>
              <a:ea typeface="Mardoto"/>
              <a:cs typeface="Mardoto"/>
              <a:sym typeface="Mardoto"/>
            </a:endParaRPr>
          </a:p>
          <a:p>
            <a:pPr marL="646199" lvl="1" indent="-323100" algn="l">
              <a:lnSpc>
                <a:spcPts val="4010"/>
              </a:lnSpc>
              <a:buFont typeface="Arial"/>
              <a:buChar char="•"/>
            </a:pPr>
            <a:r>
              <a:rPr lang="en-US" sz="3200" dirty="0">
                <a:latin typeface="Mardoto"/>
                <a:ea typeface="Mardoto"/>
                <a:cs typeface="Mardoto"/>
                <a:sym typeface="Mardoto"/>
              </a:rPr>
              <a:t>Investments to build capacity for hospitals, clinics</a:t>
            </a:r>
          </a:p>
          <a:p>
            <a:pPr algn="l">
              <a:lnSpc>
                <a:spcPts val="4010"/>
              </a:lnSpc>
            </a:pPr>
            <a:endParaRPr lang="en-US" sz="3200" dirty="0">
              <a:latin typeface="Mardoto"/>
              <a:ea typeface="Mardoto"/>
              <a:cs typeface="Mardoto"/>
              <a:sym typeface="Mardoto"/>
            </a:endParaRPr>
          </a:p>
          <a:p>
            <a:pPr marL="646199" lvl="1" indent="-323100" algn="l">
              <a:lnSpc>
                <a:spcPts val="4010"/>
              </a:lnSpc>
              <a:buFont typeface="Arial"/>
              <a:buChar char="•"/>
            </a:pPr>
            <a:r>
              <a:rPr lang="en-US" sz="3200" dirty="0">
                <a:latin typeface="Mardoto"/>
                <a:ea typeface="Mardoto"/>
                <a:cs typeface="Mardoto"/>
                <a:sym typeface="Mardoto"/>
              </a:rPr>
              <a:t>Investments to build small care stations and pharmacies</a:t>
            </a:r>
          </a:p>
          <a:p>
            <a:pPr algn="l">
              <a:lnSpc>
                <a:spcPts val="3815"/>
              </a:lnSpc>
            </a:pPr>
            <a:endParaRPr lang="en-US" sz="2993" dirty="0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2700000"/>
              </a:gradFill>
              <a:latin typeface="Mardoto"/>
              <a:ea typeface="Mardoto"/>
              <a:cs typeface="Mardoto"/>
              <a:sym typeface="Mardoto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221616" y="2664627"/>
            <a:ext cx="8874897" cy="4565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10"/>
              </a:lnSpc>
            </a:pPr>
            <a:endParaRPr dirty="0"/>
          </a:p>
          <a:p>
            <a:pPr marL="646199" lvl="1" indent="-323100" algn="l">
              <a:lnSpc>
                <a:spcPts val="4010"/>
              </a:lnSpc>
              <a:buFont typeface="Arial"/>
              <a:buChar char="•"/>
            </a:pPr>
            <a:r>
              <a:rPr lang="en-US" sz="2993" b="1" i="1" dirty="0">
                <a:latin typeface="Mardoto"/>
                <a:ea typeface="Mardoto"/>
                <a:cs typeface="Mardoto"/>
                <a:sym typeface="Mardoto"/>
              </a:rPr>
              <a:t>Investments to build comprehensive senior living </a:t>
            </a:r>
            <a:r>
              <a:rPr lang="en-US" sz="3200" b="1" i="1" dirty="0">
                <a:latin typeface="Mardoto"/>
                <a:ea typeface="Mardoto"/>
                <a:cs typeface="Mardoto"/>
                <a:sym typeface="Mardoto"/>
              </a:rPr>
              <a:t>facilities and daycare</a:t>
            </a:r>
          </a:p>
          <a:p>
            <a:pPr algn="l">
              <a:lnSpc>
                <a:spcPts val="4010"/>
              </a:lnSpc>
            </a:pPr>
            <a:endParaRPr lang="en-US" sz="3200" dirty="0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2700000"/>
              </a:gradFill>
              <a:latin typeface="Mardoto"/>
              <a:ea typeface="Mardoto"/>
              <a:cs typeface="Mardoto"/>
              <a:sym typeface="Mardoto"/>
            </a:endParaRPr>
          </a:p>
          <a:p>
            <a:pPr marL="646199" lvl="1" indent="-323100" algn="l">
              <a:lnSpc>
                <a:spcPts val="4010"/>
              </a:lnSpc>
              <a:buFont typeface="Arial"/>
              <a:buChar char="•"/>
            </a:pPr>
            <a:r>
              <a:rPr lang="en-US" sz="3200" dirty="0">
                <a:latin typeface="Mardoto"/>
                <a:ea typeface="Mardoto"/>
                <a:cs typeface="Mardoto"/>
                <a:sym typeface="Mardoto"/>
              </a:rPr>
              <a:t>IT for seniors and senior services management</a:t>
            </a:r>
          </a:p>
          <a:p>
            <a:pPr algn="l">
              <a:lnSpc>
                <a:spcPts val="4010"/>
              </a:lnSpc>
            </a:pPr>
            <a:endParaRPr lang="en-US" sz="3200" dirty="0">
              <a:latin typeface="Mardoto"/>
              <a:ea typeface="Mardoto"/>
              <a:cs typeface="Mardoto"/>
              <a:sym typeface="Mardoto"/>
            </a:endParaRPr>
          </a:p>
          <a:p>
            <a:pPr marL="646199" lvl="1" indent="-323100" algn="l">
              <a:lnSpc>
                <a:spcPts val="4010"/>
              </a:lnSpc>
              <a:buFont typeface="Arial"/>
              <a:buChar char="•"/>
            </a:pPr>
            <a:r>
              <a:rPr lang="en-US" sz="3200" dirty="0">
                <a:latin typeface="Mardoto"/>
                <a:ea typeface="Mardoto"/>
                <a:cs typeface="Mardoto"/>
                <a:sym typeface="Mardoto"/>
              </a:rPr>
              <a:t>Healthcare stations in pharmacies</a:t>
            </a:r>
          </a:p>
          <a:p>
            <a:pPr algn="l">
              <a:lnSpc>
                <a:spcPts val="3815"/>
              </a:lnSpc>
            </a:pPr>
            <a:endParaRPr lang="en-US" sz="2993" dirty="0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2700000"/>
              </a:gradFill>
              <a:latin typeface="Mardoto"/>
              <a:ea typeface="Mardoto"/>
              <a:cs typeface="Mardoto"/>
              <a:sym typeface="Mardoto"/>
            </a:endParaRPr>
          </a:p>
        </p:txBody>
      </p:sp>
      <p:sp>
        <p:nvSpPr>
          <p:cNvPr id="11" name="Freeform 11"/>
          <p:cNvSpPr/>
          <p:nvPr/>
        </p:nvSpPr>
        <p:spPr>
          <a:xfrm flipH="1">
            <a:off x="-521382" y="4175661"/>
            <a:ext cx="20735827" cy="7775935"/>
          </a:xfrm>
          <a:custGeom>
            <a:avLst/>
            <a:gdLst/>
            <a:ahLst/>
            <a:cxnLst/>
            <a:rect l="l" t="t" r="r" b="b"/>
            <a:pathLst>
              <a:path w="20735827" h="7775935">
                <a:moveTo>
                  <a:pt x="20735828" y="0"/>
                </a:moveTo>
                <a:lnTo>
                  <a:pt x="0" y="0"/>
                </a:lnTo>
                <a:lnTo>
                  <a:pt x="0" y="7775935"/>
                </a:lnTo>
                <a:lnTo>
                  <a:pt x="20735828" y="7775935"/>
                </a:lnTo>
                <a:lnTo>
                  <a:pt x="20735828" y="0"/>
                </a:lnTo>
                <a:close/>
              </a:path>
            </a:pathLst>
          </a:custGeom>
          <a:blipFill>
            <a:blip>
              <a:alphaModFix amt="3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3471" y="-271953"/>
            <a:ext cx="19632916" cy="11610664"/>
          </a:xfrm>
          <a:custGeom>
            <a:avLst/>
            <a:gdLst/>
            <a:ahLst/>
            <a:cxnLst/>
            <a:rect l="l" t="t" r="r" b="b"/>
            <a:pathLst>
              <a:path w="19632916" h="11610664">
                <a:moveTo>
                  <a:pt x="0" y="0"/>
                </a:moveTo>
                <a:lnTo>
                  <a:pt x="19632916" y="0"/>
                </a:lnTo>
                <a:lnTo>
                  <a:pt x="19632916" y="11610664"/>
                </a:lnTo>
                <a:lnTo>
                  <a:pt x="0" y="116106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t="-5117" b="-754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521382" y="4175661"/>
            <a:ext cx="20735827" cy="7775935"/>
          </a:xfrm>
          <a:custGeom>
            <a:avLst/>
            <a:gdLst/>
            <a:ahLst/>
            <a:cxnLst/>
            <a:rect l="l" t="t" r="r" b="b"/>
            <a:pathLst>
              <a:path w="20735827" h="7775935">
                <a:moveTo>
                  <a:pt x="20735828" y="0"/>
                </a:moveTo>
                <a:lnTo>
                  <a:pt x="0" y="0"/>
                </a:lnTo>
                <a:lnTo>
                  <a:pt x="0" y="7775935"/>
                </a:lnTo>
                <a:lnTo>
                  <a:pt x="20735828" y="7775935"/>
                </a:lnTo>
                <a:lnTo>
                  <a:pt x="20735828" y="0"/>
                </a:lnTo>
                <a:close/>
              </a:path>
            </a:pathLst>
          </a:custGeom>
          <a:blipFill>
            <a:blip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28587" y="2114531"/>
            <a:ext cx="11465113" cy="7498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67"/>
              </a:lnSpc>
            </a:pPr>
            <a:endParaRPr dirty="0"/>
          </a:p>
          <a:p>
            <a:pPr marL="858548" lvl="1" indent="-429274" algn="l">
              <a:lnSpc>
                <a:spcPts val="4930"/>
              </a:lnSpc>
              <a:buFont typeface="Arial"/>
              <a:buChar char="•"/>
            </a:pP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Prioritizing  independence, wellness, productivity, travel, and leisure. </a:t>
            </a:r>
          </a:p>
          <a:p>
            <a:pPr marL="858548" lvl="1" indent="-429274" algn="l">
              <a:lnSpc>
                <a:spcPts val="4930"/>
              </a:lnSpc>
              <a:buFont typeface="Arial"/>
              <a:buChar char="•"/>
            </a:pPr>
            <a:endParaRPr lang="en-US" sz="3976" dirty="0">
              <a:latin typeface="Mardoto"/>
              <a:ea typeface="Mardoto"/>
              <a:cs typeface="Mardoto"/>
              <a:sym typeface="Mardoto"/>
            </a:endParaRPr>
          </a:p>
          <a:p>
            <a:pPr marL="858548" lvl="1" indent="-429274">
              <a:lnSpc>
                <a:spcPts val="4930"/>
              </a:lnSpc>
              <a:buFont typeface="Arial"/>
              <a:buChar char="•"/>
            </a:pP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Care only is outmoded: now it is healthy longevity</a:t>
            </a:r>
          </a:p>
          <a:p>
            <a:pPr algn="l">
              <a:lnSpc>
                <a:spcPts val="4930"/>
              </a:lnSpc>
            </a:pPr>
            <a:endParaRPr lang="en-US" sz="3976" dirty="0">
              <a:latin typeface="Mardoto"/>
              <a:ea typeface="Mardoto"/>
              <a:cs typeface="Mardoto"/>
              <a:sym typeface="Mardoto"/>
            </a:endParaRPr>
          </a:p>
          <a:p>
            <a:pPr marL="858548" lvl="1" indent="-429274" algn="l">
              <a:lnSpc>
                <a:spcPts val="4930"/>
              </a:lnSpc>
              <a:buFont typeface="Arial"/>
              <a:buChar char="•"/>
            </a:pPr>
            <a:r>
              <a:rPr lang="en-US" sz="3976" b="1" i="1" dirty="0">
                <a:latin typeface="Mardoto"/>
                <a:ea typeface="Mardoto"/>
                <a:cs typeface="Mardoto"/>
                <a:sym typeface="Mardoto"/>
              </a:rPr>
              <a:t>Growing demand for: </a:t>
            </a:r>
          </a:p>
          <a:p>
            <a:pPr algn="l">
              <a:lnSpc>
                <a:spcPts val="4690"/>
              </a:lnSpc>
            </a:pPr>
            <a:r>
              <a:rPr lang="en-US" sz="3782" b="1" i="1" dirty="0">
                <a:latin typeface="Mardoto"/>
                <a:ea typeface="Mardoto"/>
                <a:cs typeface="Mardoto"/>
                <a:sym typeface="Mardoto"/>
              </a:rPr>
              <a:t>             o  Mobility solutions </a:t>
            </a:r>
          </a:p>
          <a:p>
            <a:pPr algn="l">
              <a:lnSpc>
                <a:spcPts val="4690"/>
              </a:lnSpc>
            </a:pPr>
            <a:r>
              <a:rPr lang="en-US" sz="3782" b="1" i="1" dirty="0">
                <a:latin typeface="Mardoto"/>
                <a:ea typeface="Mardoto"/>
                <a:cs typeface="Mardoto"/>
                <a:sym typeface="Mardoto"/>
              </a:rPr>
              <a:t>             o  Lifelong learning &amp; cognitive support </a:t>
            </a:r>
          </a:p>
          <a:p>
            <a:pPr algn="l">
              <a:lnSpc>
                <a:spcPts val="4690"/>
              </a:lnSpc>
            </a:pPr>
            <a:r>
              <a:rPr lang="en-US" sz="3782" b="1" i="1" dirty="0">
                <a:latin typeface="Mardoto"/>
                <a:ea typeface="Mardoto"/>
                <a:cs typeface="Mardoto"/>
                <a:sym typeface="Mardoto"/>
              </a:rPr>
              <a:t>             o  Wellness &amp; preventive health </a:t>
            </a:r>
          </a:p>
          <a:p>
            <a:pPr algn="l">
              <a:lnSpc>
                <a:spcPts val="4690"/>
              </a:lnSpc>
            </a:pPr>
            <a:r>
              <a:rPr lang="en-US" sz="3782" b="1" i="1" dirty="0">
                <a:latin typeface="Mardoto"/>
                <a:ea typeface="Mardoto"/>
                <a:cs typeface="Mardoto"/>
                <a:sym typeface="Mardoto"/>
              </a:rPr>
              <a:t>             o Age-friendly design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5992893" y="173204"/>
            <a:ext cx="2103620" cy="1235137"/>
            <a:chOff x="0" y="0"/>
            <a:chExt cx="2804827" cy="1646850"/>
          </a:xfrm>
        </p:grpSpPr>
        <p:sp>
          <p:nvSpPr>
            <p:cNvPr id="6" name="TextBox 6"/>
            <p:cNvSpPr txBox="1"/>
            <p:nvPr/>
          </p:nvSpPr>
          <p:spPr>
            <a:xfrm>
              <a:off x="0" y="1110413"/>
              <a:ext cx="2804827" cy="423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spc="-38">
                  <a:solidFill>
                    <a:srgbClr val="286291"/>
                  </a:solidFill>
                  <a:latin typeface="Monotype Corsiva"/>
                  <a:ea typeface="Monotype Corsiva"/>
                  <a:cs typeface="Monotype Corsiva"/>
                  <a:sym typeface="Monotype Corsiva"/>
                </a:rPr>
                <a:t>Golden Sunrise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65908" y="1498691"/>
              <a:ext cx="1473012" cy="148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4"/>
                </a:lnSpc>
              </a:pPr>
              <a:r>
                <a:rPr lang="en-US" sz="653" spc="82">
                  <a:solidFill>
                    <a:srgbClr val="33363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SENIOR LIFE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74058" y="0"/>
              <a:ext cx="2456712" cy="1148513"/>
            </a:xfrm>
            <a:custGeom>
              <a:avLst/>
              <a:gdLst/>
              <a:ahLst/>
              <a:cxnLst/>
              <a:rect l="l" t="t" r="r" b="b"/>
              <a:pathLst>
                <a:path w="2456712" h="1148513">
                  <a:moveTo>
                    <a:pt x="0" y="0"/>
                  </a:moveTo>
                  <a:lnTo>
                    <a:pt x="2456711" y="0"/>
                  </a:lnTo>
                  <a:lnTo>
                    <a:pt x="2456711" y="1148513"/>
                  </a:lnTo>
                  <a:lnTo>
                    <a:pt x="0" y="11485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>
            <a:off x="11921015" y="2621095"/>
            <a:ext cx="5338285" cy="6912627"/>
          </a:xfrm>
          <a:custGeom>
            <a:avLst/>
            <a:gdLst/>
            <a:ahLst/>
            <a:cxnLst/>
            <a:rect l="l" t="t" r="r" b="b"/>
            <a:pathLst>
              <a:path w="5338285" h="6912627">
                <a:moveTo>
                  <a:pt x="0" y="0"/>
                </a:moveTo>
                <a:lnTo>
                  <a:pt x="5338285" y="0"/>
                </a:lnTo>
                <a:lnTo>
                  <a:pt x="5338285" y="6912627"/>
                </a:lnTo>
                <a:lnTo>
                  <a:pt x="0" y="69126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0739" t="-25071" r="-312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732068" y="642345"/>
            <a:ext cx="17555932" cy="1557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76"/>
              </a:lnSpc>
            </a:pPr>
            <a:r>
              <a:rPr lang="en-US" sz="4515" b="1" dirty="0">
                <a:solidFill>
                  <a:srgbClr val="141414"/>
                </a:solidFill>
                <a:latin typeface="Mardoto Bold"/>
                <a:ea typeface="Mardoto Bold"/>
                <a:cs typeface="Mardoto Bold"/>
                <a:sym typeface="Mardoto Bold"/>
              </a:rPr>
              <a:t>From Care to Longevity Economy:</a:t>
            </a:r>
          </a:p>
          <a:p>
            <a:pPr algn="l">
              <a:lnSpc>
                <a:spcPts val="6276"/>
              </a:lnSpc>
            </a:pPr>
            <a:r>
              <a:rPr lang="en-US" sz="4515" b="1" dirty="0">
                <a:solidFill>
                  <a:srgbClr val="141414"/>
                </a:solidFill>
                <a:latin typeface="Mardoto Bold"/>
                <a:ea typeface="Mardoto Bold"/>
                <a:cs typeface="Mardoto Bold"/>
                <a:sym typeface="Mardoto Bold"/>
              </a:rPr>
              <a:t>Now active consumers seeking better, longer, and healthier lives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3471" y="-271953"/>
            <a:ext cx="19632916" cy="11610664"/>
          </a:xfrm>
          <a:custGeom>
            <a:avLst/>
            <a:gdLst/>
            <a:ahLst/>
            <a:cxnLst/>
            <a:rect l="l" t="t" r="r" b="b"/>
            <a:pathLst>
              <a:path w="19632916" h="11610664">
                <a:moveTo>
                  <a:pt x="0" y="0"/>
                </a:moveTo>
                <a:lnTo>
                  <a:pt x="19632916" y="0"/>
                </a:lnTo>
                <a:lnTo>
                  <a:pt x="19632916" y="11610664"/>
                </a:lnTo>
                <a:lnTo>
                  <a:pt x="0" y="116106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t="-5117" b="-754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521382" y="4175661"/>
            <a:ext cx="20735827" cy="7775935"/>
          </a:xfrm>
          <a:custGeom>
            <a:avLst/>
            <a:gdLst/>
            <a:ahLst/>
            <a:cxnLst/>
            <a:rect l="l" t="t" r="r" b="b"/>
            <a:pathLst>
              <a:path w="20735827" h="7775935">
                <a:moveTo>
                  <a:pt x="20735828" y="0"/>
                </a:moveTo>
                <a:lnTo>
                  <a:pt x="0" y="0"/>
                </a:lnTo>
                <a:lnTo>
                  <a:pt x="0" y="7775935"/>
                </a:lnTo>
                <a:lnTo>
                  <a:pt x="20735828" y="7775935"/>
                </a:lnTo>
                <a:lnTo>
                  <a:pt x="20735828" y="0"/>
                </a:lnTo>
                <a:close/>
              </a:path>
            </a:pathLst>
          </a:custGeom>
          <a:blipFill>
            <a:blip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432812" y="1585674"/>
            <a:ext cx="12418835" cy="8774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28"/>
              </a:lnSpc>
            </a:pPr>
            <a:endParaRPr dirty="0"/>
          </a:p>
          <a:p>
            <a:pPr marL="858547" lvl="1" indent="-429274">
              <a:lnSpc>
                <a:spcPts val="5328"/>
              </a:lnSpc>
              <a:buFont typeface="Arial"/>
              <a:buChar char="•"/>
            </a:pPr>
            <a:r>
              <a:rPr lang="en-US" sz="3976" b="1" i="1" dirty="0">
                <a:latin typeface="Mardoto"/>
                <a:ea typeface="Mardoto"/>
                <a:cs typeface="Mardoto"/>
                <a:sym typeface="Mardoto"/>
              </a:rPr>
              <a:t>A new economic paradigm </a:t>
            </a:r>
            <a:r>
              <a:rPr lang="en-US" sz="3976" b="1" dirty="0">
                <a:latin typeface="Mardoto"/>
                <a:ea typeface="Mardoto"/>
                <a:cs typeface="Mardoto"/>
                <a:sym typeface="Mardoto"/>
              </a:rPr>
              <a:t>centered on longevity</a:t>
            </a:r>
          </a:p>
          <a:p>
            <a:pPr marL="858547" lvl="1" indent="-429274" algn="l">
              <a:lnSpc>
                <a:spcPts val="5328"/>
              </a:lnSpc>
              <a:buFont typeface="Arial"/>
              <a:buChar char="•"/>
            </a:pPr>
            <a:r>
              <a:rPr lang="en-US" sz="3976" b="1" dirty="0">
                <a:latin typeface="Mardoto"/>
                <a:ea typeface="Mardoto"/>
                <a:cs typeface="Mardoto"/>
                <a:sym typeface="Mardoto"/>
              </a:rPr>
              <a:t>Housing markets are expected to double by 2030. </a:t>
            </a:r>
          </a:p>
          <a:p>
            <a:pPr marL="858547" lvl="1" indent="-429274" algn="l">
              <a:lnSpc>
                <a:spcPts val="5328"/>
              </a:lnSpc>
              <a:buFont typeface="Arial"/>
              <a:buChar char="•"/>
            </a:pPr>
            <a:r>
              <a:rPr lang="en-US" sz="3976" b="1" dirty="0">
                <a:latin typeface="Mardoto"/>
                <a:ea typeface="Mardoto"/>
                <a:cs typeface="Mardoto"/>
                <a:sym typeface="Mardoto"/>
              </a:rPr>
              <a:t>Rapid growth of </a:t>
            </a:r>
            <a:r>
              <a:rPr lang="en-US" sz="3976" b="1" dirty="0" err="1">
                <a:latin typeface="Mardoto"/>
                <a:ea typeface="Mardoto"/>
                <a:cs typeface="Mardoto"/>
                <a:sym typeface="Mardoto"/>
              </a:rPr>
              <a:t>AgeTech</a:t>
            </a:r>
            <a:r>
              <a:rPr lang="en-US" sz="3976" b="1" dirty="0">
                <a:latin typeface="Mardoto"/>
                <a:ea typeface="Mardoto"/>
                <a:cs typeface="Mardoto"/>
                <a:sym typeface="Mardoto"/>
              </a:rPr>
              <a:t>: </a:t>
            </a:r>
          </a:p>
          <a:p>
            <a:pPr algn="l">
              <a:lnSpc>
                <a:spcPts val="5328"/>
              </a:lnSpc>
            </a:pP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            o  Wearables </a:t>
            </a:r>
          </a:p>
          <a:p>
            <a:pPr algn="l">
              <a:lnSpc>
                <a:spcPts val="5328"/>
              </a:lnSpc>
            </a:pP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            o  Telehealth </a:t>
            </a:r>
          </a:p>
          <a:p>
            <a:pPr algn="l">
              <a:lnSpc>
                <a:spcPts val="5328"/>
              </a:lnSpc>
            </a:pP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            o  Smart homes </a:t>
            </a:r>
          </a:p>
          <a:p>
            <a:pPr algn="l">
              <a:lnSpc>
                <a:spcPts val="5328"/>
              </a:lnSpc>
            </a:pP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            o  AI companions </a:t>
            </a:r>
          </a:p>
          <a:p>
            <a:pPr marL="858547" lvl="1" indent="-429274" algn="l">
              <a:lnSpc>
                <a:spcPts val="5328"/>
              </a:lnSpc>
              <a:buFont typeface="Arial"/>
              <a:buChar char="•"/>
            </a:pP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More seniors will remain in the workforce and pursue entrepreneurship. . </a:t>
            </a:r>
          </a:p>
          <a:p>
            <a:pPr marL="858547" lvl="1" indent="-429274" algn="l">
              <a:lnSpc>
                <a:spcPts val="5328"/>
              </a:lnSpc>
              <a:buFont typeface="Arial"/>
              <a:buChar char="•"/>
            </a:pPr>
            <a:r>
              <a:rPr lang="en-US" sz="3976" b="1" i="1" dirty="0">
                <a:latin typeface="Mardoto"/>
                <a:ea typeface="Mardoto"/>
                <a:cs typeface="Mardoto"/>
                <a:sym typeface="Mardoto"/>
              </a:rPr>
              <a:t>Organizations that act now will gain a significant competitive advantage</a:t>
            </a:r>
            <a:r>
              <a:rPr lang="en-US" sz="3976" dirty="0">
                <a:latin typeface="Mardoto"/>
                <a:ea typeface="Mardoto"/>
                <a:cs typeface="Mardoto"/>
                <a:sym typeface="Mardoto"/>
              </a:rPr>
              <a:t>.</a:t>
            </a:r>
          </a:p>
          <a:p>
            <a:pPr algn="l">
              <a:lnSpc>
                <a:spcPts val="5068"/>
              </a:lnSpc>
            </a:pPr>
            <a:endParaRPr lang="en-US" sz="3976" dirty="0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2700000"/>
              </a:gradFill>
              <a:latin typeface="Mardoto"/>
              <a:ea typeface="Mardoto"/>
              <a:cs typeface="Mardoto"/>
              <a:sym typeface="Mardoto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5992893" y="173204"/>
            <a:ext cx="2103620" cy="1235137"/>
            <a:chOff x="0" y="0"/>
            <a:chExt cx="2804827" cy="1646850"/>
          </a:xfrm>
        </p:grpSpPr>
        <p:sp>
          <p:nvSpPr>
            <p:cNvPr id="6" name="TextBox 6"/>
            <p:cNvSpPr txBox="1"/>
            <p:nvPr/>
          </p:nvSpPr>
          <p:spPr>
            <a:xfrm>
              <a:off x="0" y="1110413"/>
              <a:ext cx="2804827" cy="423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spc="-38">
                  <a:solidFill>
                    <a:srgbClr val="286291"/>
                  </a:solidFill>
                  <a:latin typeface="Monotype Corsiva"/>
                  <a:ea typeface="Monotype Corsiva"/>
                  <a:cs typeface="Monotype Corsiva"/>
                  <a:sym typeface="Monotype Corsiva"/>
                </a:rPr>
                <a:t>Golden Sunrise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665908" y="1498691"/>
              <a:ext cx="1473012" cy="148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4"/>
                </a:lnSpc>
              </a:pPr>
              <a:r>
                <a:rPr lang="en-US" sz="653" spc="82">
                  <a:solidFill>
                    <a:srgbClr val="33363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SENIOR LIFE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174058" y="0"/>
              <a:ext cx="2456712" cy="1148513"/>
            </a:xfrm>
            <a:custGeom>
              <a:avLst/>
              <a:gdLst/>
              <a:ahLst/>
              <a:cxnLst/>
              <a:rect l="l" t="t" r="r" b="b"/>
              <a:pathLst>
                <a:path w="2456712" h="1148513">
                  <a:moveTo>
                    <a:pt x="0" y="0"/>
                  </a:moveTo>
                  <a:lnTo>
                    <a:pt x="2456711" y="0"/>
                  </a:lnTo>
                  <a:lnTo>
                    <a:pt x="2456711" y="1148513"/>
                  </a:lnTo>
                  <a:lnTo>
                    <a:pt x="0" y="11485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/>
          <p:cNvSpPr/>
          <p:nvPr/>
        </p:nvSpPr>
        <p:spPr>
          <a:xfrm>
            <a:off x="12851647" y="2879938"/>
            <a:ext cx="4846921" cy="6202033"/>
          </a:xfrm>
          <a:custGeom>
            <a:avLst/>
            <a:gdLst/>
            <a:ahLst/>
            <a:cxnLst/>
            <a:rect l="l" t="t" r="r" b="b"/>
            <a:pathLst>
              <a:path w="4846921" h="6202033">
                <a:moveTo>
                  <a:pt x="0" y="0"/>
                </a:moveTo>
                <a:lnTo>
                  <a:pt x="4846921" y="0"/>
                </a:lnTo>
                <a:lnTo>
                  <a:pt x="4846921" y="6202033"/>
                </a:lnTo>
                <a:lnTo>
                  <a:pt x="0" y="62020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43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732068" y="433219"/>
            <a:ext cx="17555932" cy="1557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76"/>
              </a:lnSpc>
            </a:pPr>
            <a:r>
              <a:rPr lang="en-US" sz="4515" b="1">
                <a:solidFill>
                  <a:srgbClr val="141414"/>
                </a:solidFill>
                <a:latin typeface="Mardoto Bold"/>
                <a:ea typeface="Mardoto Bold"/>
                <a:cs typeface="Mardoto Bold"/>
                <a:sym typeface="Mardoto Bold"/>
              </a:rPr>
              <a:t>Business Opportunities in the Silver Economy</a:t>
            </a:r>
          </a:p>
          <a:p>
            <a:pPr algn="l">
              <a:lnSpc>
                <a:spcPts val="6276"/>
              </a:lnSpc>
            </a:pPr>
            <a:r>
              <a:rPr lang="en-US" sz="4515" b="1">
                <a:solidFill>
                  <a:srgbClr val="141414"/>
                </a:solidFill>
                <a:latin typeface="Mardoto Bold"/>
                <a:ea typeface="Mardoto Bold"/>
                <a:cs typeface="Mardoto Bold"/>
                <a:sym typeface="Mardoto Bold"/>
              </a:rPr>
              <a:t>A Multi-Trillion-Dollar Growth Engine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3471" y="-271953"/>
            <a:ext cx="19632916" cy="11610664"/>
          </a:xfrm>
          <a:custGeom>
            <a:avLst/>
            <a:gdLst/>
            <a:ahLst/>
            <a:cxnLst/>
            <a:rect l="l" t="t" r="r" b="b"/>
            <a:pathLst>
              <a:path w="19632916" h="11610664">
                <a:moveTo>
                  <a:pt x="0" y="0"/>
                </a:moveTo>
                <a:lnTo>
                  <a:pt x="19632916" y="0"/>
                </a:lnTo>
                <a:lnTo>
                  <a:pt x="19632916" y="11610664"/>
                </a:lnTo>
                <a:lnTo>
                  <a:pt x="0" y="116106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t="-5117" b="-754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521382" y="4175661"/>
            <a:ext cx="20735827" cy="7775935"/>
          </a:xfrm>
          <a:custGeom>
            <a:avLst/>
            <a:gdLst/>
            <a:ahLst/>
            <a:cxnLst/>
            <a:rect l="l" t="t" r="r" b="b"/>
            <a:pathLst>
              <a:path w="20735827" h="7775935">
                <a:moveTo>
                  <a:pt x="20735828" y="0"/>
                </a:moveTo>
                <a:lnTo>
                  <a:pt x="0" y="0"/>
                </a:lnTo>
                <a:lnTo>
                  <a:pt x="0" y="7775935"/>
                </a:lnTo>
                <a:lnTo>
                  <a:pt x="20735828" y="7775935"/>
                </a:lnTo>
                <a:lnTo>
                  <a:pt x="20735828" y="0"/>
                </a:lnTo>
                <a:close/>
              </a:path>
            </a:pathLst>
          </a:custGeom>
          <a:blipFill>
            <a:blip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5992893" y="173204"/>
            <a:ext cx="2103620" cy="1235137"/>
            <a:chOff x="0" y="0"/>
            <a:chExt cx="2804827" cy="1646850"/>
          </a:xfrm>
        </p:grpSpPr>
        <p:sp>
          <p:nvSpPr>
            <p:cNvPr id="5" name="TextBox 5"/>
            <p:cNvSpPr txBox="1"/>
            <p:nvPr/>
          </p:nvSpPr>
          <p:spPr>
            <a:xfrm>
              <a:off x="0" y="1110413"/>
              <a:ext cx="2804827" cy="423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spc="-38">
                  <a:solidFill>
                    <a:srgbClr val="286291"/>
                  </a:solidFill>
                  <a:latin typeface="Monotype Corsiva"/>
                  <a:ea typeface="Monotype Corsiva"/>
                  <a:cs typeface="Monotype Corsiva"/>
                  <a:sym typeface="Monotype Corsiva"/>
                </a:rPr>
                <a:t>Golden Sunrise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65908" y="1498691"/>
              <a:ext cx="1473012" cy="148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4"/>
                </a:lnSpc>
              </a:pPr>
              <a:r>
                <a:rPr lang="en-US" sz="653" spc="82">
                  <a:solidFill>
                    <a:srgbClr val="33363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SENIOR LIFE</a:t>
              </a:r>
            </a:p>
          </p:txBody>
        </p:sp>
        <p:sp>
          <p:nvSpPr>
            <p:cNvPr id="7" name="Freeform 7"/>
            <p:cNvSpPr/>
            <p:nvPr/>
          </p:nvSpPr>
          <p:spPr>
            <a:xfrm>
              <a:off x="174058" y="0"/>
              <a:ext cx="2456712" cy="1148513"/>
            </a:xfrm>
            <a:custGeom>
              <a:avLst/>
              <a:gdLst/>
              <a:ahLst/>
              <a:cxnLst/>
              <a:rect l="l" t="t" r="r" b="b"/>
              <a:pathLst>
                <a:path w="2456712" h="1148513">
                  <a:moveTo>
                    <a:pt x="0" y="0"/>
                  </a:moveTo>
                  <a:lnTo>
                    <a:pt x="2456711" y="0"/>
                  </a:lnTo>
                  <a:lnTo>
                    <a:pt x="2456711" y="1148513"/>
                  </a:lnTo>
                  <a:lnTo>
                    <a:pt x="0" y="11485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75375" y="1957350"/>
            <a:ext cx="10510655" cy="6347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7"/>
              </a:lnSpc>
            </a:pPr>
            <a:endParaRPr dirty="0"/>
          </a:p>
          <a:p>
            <a:pPr algn="l">
              <a:lnSpc>
                <a:spcPts val="4497"/>
              </a:lnSpc>
            </a:pPr>
            <a:endParaRPr lang="en-US" sz="3779" dirty="0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2700000"/>
              </a:gradFill>
              <a:latin typeface="Mardoto"/>
              <a:ea typeface="Mardoto"/>
              <a:cs typeface="Mardoto"/>
              <a:sym typeface="Mardoto"/>
            </a:endParaRPr>
          </a:p>
          <a:p>
            <a:pPr marL="815943" lvl="1" indent="-407972" algn="l">
              <a:lnSpc>
                <a:spcPts val="4497"/>
              </a:lnSpc>
              <a:buFont typeface="Arial"/>
              <a:buChar char="•"/>
            </a:pPr>
            <a:r>
              <a:rPr lang="en-US" sz="3779" b="1" i="1" dirty="0">
                <a:latin typeface="Mardoto"/>
                <a:ea typeface="Mardoto"/>
                <a:cs typeface="Mardoto"/>
                <a:sym typeface="Mardoto"/>
              </a:rPr>
              <a:t>Healthcare - maintaining peak health and functions</a:t>
            </a:r>
          </a:p>
          <a:p>
            <a:pPr algn="l">
              <a:lnSpc>
                <a:spcPts val="4497"/>
              </a:lnSpc>
            </a:pPr>
            <a:endParaRPr lang="en-US" sz="3779" b="1" i="1" dirty="0">
              <a:latin typeface="Mardoto"/>
              <a:ea typeface="Mardoto"/>
              <a:cs typeface="Mardoto"/>
              <a:sym typeface="Mardoto"/>
            </a:endParaRPr>
          </a:p>
          <a:p>
            <a:pPr marL="815943" lvl="1" indent="-407972" algn="l">
              <a:lnSpc>
                <a:spcPts val="4497"/>
              </a:lnSpc>
              <a:buFont typeface="Arial"/>
              <a:buChar char="•"/>
            </a:pPr>
            <a:r>
              <a:rPr lang="en-US" sz="3779" dirty="0">
                <a:latin typeface="Mardoto"/>
                <a:ea typeface="Mardoto"/>
                <a:cs typeface="Mardoto"/>
                <a:sym typeface="Mardoto"/>
              </a:rPr>
              <a:t>Rehabilitative care</a:t>
            </a:r>
          </a:p>
          <a:p>
            <a:pPr algn="l">
              <a:lnSpc>
                <a:spcPts val="4497"/>
              </a:lnSpc>
            </a:pPr>
            <a:endParaRPr lang="en-US" sz="3779" dirty="0">
              <a:latin typeface="Mardoto"/>
              <a:ea typeface="Mardoto"/>
              <a:cs typeface="Mardoto"/>
              <a:sym typeface="Mardoto"/>
            </a:endParaRPr>
          </a:p>
          <a:p>
            <a:pPr marL="815943" lvl="1" indent="-407972" algn="l">
              <a:lnSpc>
                <a:spcPts val="4497"/>
              </a:lnSpc>
              <a:buFont typeface="Arial"/>
              <a:buChar char="•"/>
            </a:pPr>
            <a:r>
              <a:rPr lang="en-US" sz="3779" dirty="0">
                <a:latin typeface="Mardoto"/>
                <a:ea typeface="Mardoto"/>
                <a:cs typeface="Mardoto"/>
                <a:sym typeface="Mardoto"/>
              </a:rPr>
              <a:t>Efficient patient journey and treatment includes medication access</a:t>
            </a:r>
          </a:p>
          <a:p>
            <a:pPr algn="l">
              <a:lnSpc>
                <a:spcPts val="4497"/>
              </a:lnSpc>
            </a:pPr>
            <a:endParaRPr lang="en-US" sz="3779" dirty="0">
              <a:latin typeface="Mardoto"/>
              <a:ea typeface="Mardoto"/>
              <a:cs typeface="Mardoto"/>
              <a:sym typeface="Mardoto"/>
            </a:endParaRPr>
          </a:p>
          <a:p>
            <a:pPr marL="815943" lvl="1" indent="-407972" algn="l">
              <a:lnSpc>
                <a:spcPts val="4497"/>
              </a:lnSpc>
              <a:buFont typeface="Arial"/>
              <a:buChar char="•"/>
            </a:pPr>
            <a:r>
              <a:rPr lang="en-US" sz="3779" dirty="0">
                <a:latin typeface="Mardoto"/>
                <a:ea typeface="Mardoto"/>
                <a:cs typeface="Mardoto"/>
                <a:sym typeface="Mardoto"/>
              </a:rPr>
              <a:t>Medical care - treating chronic illness</a:t>
            </a:r>
          </a:p>
        </p:txBody>
      </p:sp>
      <p:sp>
        <p:nvSpPr>
          <p:cNvPr id="9" name="Freeform 9"/>
          <p:cNvSpPr/>
          <p:nvPr/>
        </p:nvSpPr>
        <p:spPr>
          <a:xfrm>
            <a:off x="11705440" y="2318333"/>
            <a:ext cx="5989655" cy="7271205"/>
          </a:xfrm>
          <a:custGeom>
            <a:avLst/>
            <a:gdLst/>
            <a:ahLst/>
            <a:cxnLst/>
            <a:rect l="l" t="t" r="r" b="b"/>
            <a:pathLst>
              <a:path w="5989655" h="7271205">
                <a:moveTo>
                  <a:pt x="0" y="0"/>
                </a:moveTo>
                <a:lnTo>
                  <a:pt x="5989655" y="0"/>
                </a:lnTo>
                <a:lnTo>
                  <a:pt x="5989655" y="7271205"/>
                </a:lnTo>
                <a:lnTo>
                  <a:pt x="0" y="72712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-1113833" y="853728"/>
            <a:ext cx="14848902" cy="98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4"/>
              </a:lnSpc>
            </a:pPr>
            <a:r>
              <a:rPr lang="en-US" sz="5707" b="1">
                <a:solidFill>
                  <a:srgbClr val="141414"/>
                </a:solidFill>
                <a:latin typeface="Mardoto Bold"/>
                <a:ea typeface="Mardoto Bold"/>
                <a:cs typeface="Mardoto Bold"/>
                <a:sym typeface="Mardoto Bold"/>
              </a:rPr>
              <a:t>SERVICES NEEDED FOR SENIORS: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3471" y="-271953"/>
            <a:ext cx="19632916" cy="11610664"/>
          </a:xfrm>
          <a:custGeom>
            <a:avLst/>
            <a:gdLst/>
            <a:ahLst/>
            <a:cxnLst/>
            <a:rect l="l" t="t" r="r" b="b"/>
            <a:pathLst>
              <a:path w="19632916" h="11610664">
                <a:moveTo>
                  <a:pt x="0" y="0"/>
                </a:moveTo>
                <a:lnTo>
                  <a:pt x="19632916" y="0"/>
                </a:lnTo>
                <a:lnTo>
                  <a:pt x="19632916" y="11610664"/>
                </a:lnTo>
                <a:lnTo>
                  <a:pt x="0" y="116106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t="-5117" b="-754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521382" y="4175661"/>
            <a:ext cx="20735827" cy="7775935"/>
          </a:xfrm>
          <a:custGeom>
            <a:avLst/>
            <a:gdLst/>
            <a:ahLst/>
            <a:cxnLst/>
            <a:rect l="l" t="t" r="r" b="b"/>
            <a:pathLst>
              <a:path w="20735827" h="7775935">
                <a:moveTo>
                  <a:pt x="20735828" y="0"/>
                </a:moveTo>
                <a:lnTo>
                  <a:pt x="0" y="0"/>
                </a:lnTo>
                <a:lnTo>
                  <a:pt x="0" y="7775935"/>
                </a:lnTo>
                <a:lnTo>
                  <a:pt x="20735828" y="7775935"/>
                </a:lnTo>
                <a:lnTo>
                  <a:pt x="20735828" y="0"/>
                </a:lnTo>
                <a:close/>
              </a:path>
            </a:pathLst>
          </a:custGeom>
          <a:blipFill>
            <a:blip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5992893" y="173204"/>
            <a:ext cx="2103620" cy="1235137"/>
            <a:chOff x="0" y="0"/>
            <a:chExt cx="2804827" cy="1646850"/>
          </a:xfrm>
        </p:grpSpPr>
        <p:sp>
          <p:nvSpPr>
            <p:cNvPr id="5" name="TextBox 5"/>
            <p:cNvSpPr txBox="1"/>
            <p:nvPr/>
          </p:nvSpPr>
          <p:spPr>
            <a:xfrm>
              <a:off x="0" y="1110413"/>
              <a:ext cx="2804827" cy="423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spc="-38">
                  <a:solidFill>
                    <a:srgbClr val="286291"/>
                  </a:solidFill>
                  <a:latin typeface="Monotype Corsiva"/>
                  <a:ea typeface="Monotype Corsiva"/>
                  <a:cs typeface="Monotype Corsiva"/>
                  <a:sym typeface="Monotype Corsiva"/>
                </a:rPr>
                <a:t>Golden Sunrise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65908" y="1498691"/>
              <a:ext cx="1473012" cy="148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4"/>
                </a:lnSpc>
              </a:pPr>
              <a:r>
                <a:rPr lang="en-US" sz="653" spc="82">
                  <a:solidFill>
                    <a:srgbClr val="33363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SENIOR LIFE</a:t>
              </a:r>
            </a:p>
          </p:txBody>
        </p:sp>
        <p:sp>
          <p:nvSpPr>
            <p:cNvPr id="7" name="Freeform 7"/>
            <p:cNvSpPr/>
            <p:nvPr/>
          </p:nvSpPr>
          <p:spPr>
            <a:xfrm>
              <a:off x="174058" y="0"/>
              <a:ext cx="2456712" cy="1148513"/>
            </a:xfrm>
            <a:custGeom>
              <a:avLst/>
              <a:gdLst/>
              <a:ahLst/>
              <a:cxnLst/>
              <a:rect l="l" t="t" r="r" b="b"/>
              <a:pathLst>
                <a:path w="2456712" h="1148513">
                  <a:moveTo>
                    <a:pt x="0" y="0"/>
                  </a:moveTo>
                  <a:lnTo>
                    <a:pt x="2456711" y="0"/>
                  </a:lnTo>
                  <a:lnTo>
                    <a:pt x="2456711" y="1148513"/>
                  </a:lnTo>
                  <a:lnTo>
                    <a:pt x="0" y="11485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>
            <a:off x="10033848" y="3007885"/>
            <a:ext cx="8704618" cy="5832094"/>
          </a:xfrm>
          <a:custGeom>
            <a:avLst/>
            <a:gdLst/>
            <a:ahLst/>
            <a:cxnLst/>
            <a:rect l="l" t="t" r="r" b="b"/>
            <a:pathLst>
              <a:path w="8704618" h="5832094">
                <a:moveTo>
                  <a:pt x="0" y="0"/>
                </a:moveTo>
                <a:lnTo>
                  <a:pt x="8704618" y="0"/>
                </a:lnTo>
                <a:lnTo>
                  <a:pt x="8704618" y="5832094"/>
                </a:lnTo>
                <a:lnTo>
                  <a:pt x="0" y="58320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88059" y="3007885"/>
            <a:ext cx="8855941" cy="5539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5941" lvl="1" indent="-487970" algn="l">
              <a:lnSpc>
                <a:spcPts val="5379"/>
              </a:lnSpc>
              <a:buFont typeface="Arial"/>
              <a:buChar char="•"/>
            </a:pPr>
            <a:r>
              <a:rPr lang="en-US" sz="4520" dirty="0">
                <a:latin typeface="Mardoto"/>
                <a:ea typeface="Mardoto"/>
                <a:cs typeface="Mardoto"/>
                <a:sym typeface="Mardoto"/>
              </a:rPr>
              <a:t>Mental Health Services.</a:t>
            </a:r>
          </a:p>
          <a:p>
            <a:pPr algn="l">
              <a:lnSpc>
                <a:spcPts val="5379"/>
              </a:lnSpc>
            </a:pPr>
            <a:endParaRPr lang="en-US" sz="4520" dirty="0">
              <a:latin typeface="Mardoto"/>
              <a:ea typeface="Mardoto"/>
              <a:cs typeface="Mardoto"/>
              <a:sym typeface="Mardoto"/>
            </a:endParaRPr>
          </a:p>
          <a:p>
            <a:pPr marL="975941" lvl="1" indent="-487970" algn="l">
              <a:lnSpc>
                <a:spcPts val="5379"/>
              </a:lnSpc>
              <a:buFont typeface="Arial"/>
              <a:buChar char="•"/>
            </a:pPr>
            <a:r>
              <a:rPr lang="en-US" sz="4520" dirty="0">
                <a:latin typeface="Mardoto"/>
                <a:ea typeface="Mardoto"/>
                <a:cs typeface="Mardoto"/>
                <a:sym typeface="Mardoto"/>
              </a:rPr>
              <a:t>Behavioral care - including cognitive decline.</a:t>
            </a:r>
          </a:p>
          <a:p>
            <a:pPr algn="l">
              <a:lnSpc>
                <a:spcPts val="5379"/>
              </a:lnSpc>
            </a:pPr>
            <a:endParaRPr lang="en-US" sz="4520" i="1" dirty="0">
              <a:latin typeface="Mardoto"/>
              <a:ea typeface="Mardoto"/>
              <a:cs typeface="Mardoto"/>
              <a:sym typeface="Mardoto"/>
            </a:endParaRPr>
          </a:p>
          <a:p>
            <a:pPr marL="975941" lvl="1" indent="-487970" algn="l">
              <a:lnSpc>
                <a:spcPts val="5379"/>
              </a:lnSpc>
              <a:buFont typeface="Arial"/>
              <a:buChar char="•"/>
            </a:pPr>
            <a:r>
              <a:rPr lang="en-US" sz="4520" b="1" i="1" dirty="0">
                <a:latin typeface="Mardoto"/>
                <a:ea typeface="Mardoto"/>
                <a:cs typeface="Mardoto"/>
                <a:sym typeface="Mardoto"/>
              </a:rPr>
              <a:t>KEY: Support - participating in community activities: staying relevant.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88059" y="1066229"/>
            <a:ext cx="14848902" cy="985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4"/>
              </a:lnSpc>
            </a:pPr>
            <a:r>
              <a:rPr lang="en-US" sz="5707" b="1">
                <a:solidFill>
                  <a:srgbClr val="141414"/>
                </a:solidFill>
                <a:latin typeface="Mardoto Bold"/>
                <a:ea typeface="Mardoto Bold"/>
                <a:cs typeface="Mardoto Bold"/>
                <a:sym typeface="Mardoto Bold"/>
              </a:rPr>
              <a:t>SOCIAL AND MENTAL HEALTH SERVICES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3471" y="-271953"/>
            <a:ext cx="19632916" cy="11610664"/>
          </a:xfrm>
          <a:custGeom>
            <a:avLst/>
            <a:gdLst/>
            <a:ahLst/>
            <a:cxnLst/>
            <a:rect l="l" t="t" r="r" b="b"/>
            <a:pathLst>
              <a:path w="19632916" h="11610664">
                <a:moveTo>
                  <a:pt x="0" y="0"/>
                </a:moveTo>
                <a:lnTo>
                  <a:pt x="19632916" y="0"/>
                </a:lnTo>
                <a:lnTo>
                  <a:pt x="19632916" y="11610664"/>
                </a:lnTo>
                <a:lnTo>
                  <a:pt x="0" y="116106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 t="-5117" b="-754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-521382" y="4175661"/>
            <a:ext cx="20735827" cy="7775935"/>
          </a:xfrm>
          <a:custGeom>
            <a:avLst/>
            <a:gdLst/>
            <a:ahLst/>
            <a:cxnLst/>
            <a:rect l="l" t="t" r="r" b="b"/>
            <a:pathLst>
              <a:path w="20735827" h="7775935">
                <a:moveTo>
                  <a:pt x="20735828" y="0"/>
                </a:moveTo>
                <a:lnTo>
                  <a:pt x="0" y="0"/>
                </a:lnTo>
                <a:lnTo>
                  <a:pt x="0" y="7775935"/>
                </a:lnTo>
                <a:lnTo>
                  <a:pt x="20735828" y="7775935"/>
                </a:lnTo>
                <a:lnTo>
                  <a:pt x="20735828" y="0"/>
                </a:lnTo>
                <a:close/>
              </a:path>
            </a:pathLst>
          </a:custGeom>
          <a:blipFill>
            <a:blip>
              <a:alphaModFix amt="3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5992893" y="173204"/>
            <a:ext cx="2103620" cy="1235137"/>
            <a:chOff x="0" y="0"/>
            <a:chExt cx="2804827" cy="1646850"/>
          </a:xfrm>
        </p:grpSpPr>
        <p:sp>
          <p:nvSpPr>
            <p:cNvPr id="5" name="TextBox 5"/>
            <p:cNvSpPr txBox="1"/>
            <p:nvPr/>
          </p:nvSpPr>
          <p:spPr>
            <a:xfrm>
              <a:off x="0" y="1110413"/>
              <a:ext cx="2804827" cy="423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 spc="-38">
                  <a:solidFill>
                    <a:srgbClr val="286291"/>
                  </a:solidFill>
                  <a:latin typeface="Monotype Corsiva"/>
                  <a:ea typeface="Monotype Corsiva"/>
                  <a:cs typeface="Monotype Corsiva"/>
                  <a:sym typeface="Monotype Corsiva"/>
                </a:rPr>
                <a:t>Golden Sunrise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665908" y="1498691"/>
              <a:ext cx="1473012" cy="148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4"/>
                </a:lnSpc>
              </a:pPr>
              <a:r>
                <a:rPr lang="en-US" sz="653" spc="82">
                  <a:solidFill>
                    <a:srgbClr val="33363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SENIOR LIFE</a:t>
              </a:r>
            </a:p>
          </p:txBody>
        </p:sp>
        <p:sp>
          <p:nvSpPr>
            <p:cNvPr id="7" name="Freeform 7"/>
            <p:cNvSpPr/>
            <p:nvPr/>
          </p:nvSpPr>
          <p:spPr>
            <a:xfrm>
              <a:off x="174058" y="0"/>
              <a:ext cx="2456712" cy="1148513"/>
            </a:xfrm>
            <a:custGeom>
              <a:avLst/>
              <a:gdLst/>
              <a:ahLst/>
              <a:cxnLst/>
              <a:rect l="l" t="t" r="r" b="b"/>
              <a:pathLst>
                <a:path w="2456712" h="1148513">
                  <a:moveTo>
                    <a:pt x="0" y="0"/>
                  </a:moveTo>
                  <a:lnTo>
                    <a:pt x="2456711" y="0"/>
                  </a:lnTo>
                  <a:lnTo>
                    <a:pt x="2456711" y="1148513"/>
                  </a:lnTo>
                  <a:lnTo>
                    <a:pt x="0" y="11485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>
            <a:off x="2941475" y="6370855"/>
            <a:ext cx="13263023" cy="3385546"/>
          </a:xfrm>
          <a:custGeom>
            <a:avLst/>
            <a:gdLst/>
            <a:ahLst/>
            <a:cxnLst/>
            <a:rect l="l" t="t" r="r" b="b"/>
            <a:pathLst>
              <a:path w="13263023" h="3385546">
                <a:moveTo>
                  <a:pt x="0" y="0"/>
                </a:moveTo>
                <a:lnTo>
                  <a:pt x="13263024" y="0"/>
                </a:lnTo>
                <a:lnTo>
                  <a:pt x="13263024" y="3385547"/>
                </a:lnTo>
                <a:lnTo>
                  <a:pt x="0" y="33855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61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143990" y="666947"/>
            <a:ext cx="14848902" cy="1984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34"/>
              </a:lnSpc>
            </a:pPr>
            <a:r>
              <a:rPr lang="en-US" sz="5707" b="1">
                <a:solidFill>
                  <a:srgbClr val="141414"/>
                </a:solidFill>
                <a:latin typeface="Mardoto Bold"/>
                <a:ea typeface="Mardoto Bold"/>
                <a:cs typeface="Mardoto Bold"/>
                <a:sym typeface="Mardoto Bold"/>
              </a:rPr>
              <a:t>ADVANTAGES OF INVESTMENT IN VIETNAM IN HEALTH HIGH-QUALITY TECH: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81626" y="2339368"/>
            <a:ext cx="17124748" cy="3227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64"/>
              </a:lnSpc>
            </a:pPr>
            <a:endParaRPr dirty="0"/>
          </a:p>
          <a:p>
            <a:pPr marL="815944" lvl="1" indent="-407972" algn="l">
              <a:lnSpc>
                <a:spcPts val="5064"/>
              </a:lnSpc>
              <a:buFont typeface="Arial"/>
              <a:buChar char="•"/>
            </a:pPr>
            <a:r>
              <a:rPr lang="en-US" sz="3779" dirty="0">
                <a:latin typeface="Mardoto"/>
                <a:ea typeface="Mardoto"/>
                <a:cs typeface="Mardoto"/>
                <a:sym typeface="Mardoto"/>
              </a:rPr>
              <a:t>Low cost with a high-quality workforce</a:t>
            </a:r>
          </a:p>
          <a:p>
            <a:pPr marL="815944" lvl="1" indent="-407972" algn="l">
              <a:lnSpc>
                <a:spcPts val="5064"/>
              </a:lnSpc>
              <a:buFont typeface="Arial"/>
              <a:buChar char="•"/>
            </a:pPr>
            <a:r>
              <a:rPr lang="en-US" sz="3779" dirty="0">
                <a:latin typeface="Mardoto"/>
                <a:ea typeface="Mardoto"/>
                <a:cs typeface="Mardoto"/>
                <a:sym typeface="Mardoto"/>
              </a:rPr>
              <a:t>Favorable climate for cross-border collaboration and domestic partnership</a:t>
            </a:r>
          </a:p>
          <a:p>
            <a:pPr marL="815944" lvl="1" indent="-407972" algn="l">
              <a:lnSpc>
                <a:spcPts val="5064"/>
              </a:lnSpc>
              <a:buFont typeface="Arial"/>
              <a:buChar char="•"/>
            </a:pPr>
            <a:r>
              <a:rPr lang="en-US" sz="3779" b="1" i="1" dirty="0">
                <a:latin typeface="Mardoto"/>
                <a:ea typeface="Mardoto"/>
                <a:cs typeface="Mardoto"/>
                <a:sym typeface="Mardoto"/>
              </a:rPr>
              <a:t>As Vietnam transitions into a more affluent, </a:t>
            </a:r>
            <a:r>
              <a:rPr lang="en-US" sz="3779" b="1" i="1" dirty="0" err="1">
                <a:latin typeface="Mardoto"/>
                <a:ea typeface="Mardoto"/>
                <a:cs typeface="Mardoto"/>
                <a:sym typeface="Mardoto"/>
              </a:rPr>
              <a:t>digitalised</a:t>
            </a:r>
            <a:r>
              <a:rPr lang="en-US" sz="3779" b="1" i="1" dirty="0">
                <a:latin typeface="Mardoto"/>
                <a:ea typeface="Mardoto"/>
                <a:cs typeface="Mardoto"/>
                <a:sym typeface="Mardoto"/>
              </a:rPr>
              <a:t> society, companies that adapt to these trends will be well-positioned for success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11255</TotalTime>
  <Words>526</Words>
  <Application>Microsoft Office PowerPoint</Application>
  <PresentationFormat>Custom</PresentationFormat>
  <Paragraphs>114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Monotype Corsiva</vt:lpstr>
      <vt:lpstr>Poppins Bold</vt:lpstr>
      <vt:lpstr>Mardoto</vt:lpstr>
      <vt:lpstr>Poppins</vt:lpstr>
      <vt:lpstr>Arial</vt:lpstr>
      <vt:lpstr>Canva Sans</vt:lpstr>
      <vt:lpstr>Poppins Bold Italics</vt:lpstr>
      <vt:lpstr>Montserrat</vt:lpstr>
      <vt:lpstr>Calibri</vt:lpstr>
      <vt:lpstr>Mardoto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Bản sao của Bản sao của Blue and White Simple Elderly Care Services Deck Presentation</dc:title>
  <dc:creator>Mason Cobb</dc:creator>
  <cp:lastModifiedBy>Mason Cobb</cp:lastModifiedBy>
  <cp:revision>5</cp:revision>
  <dcterms:created xsi:type="dcterms:W3CDTF">2006-08-16T00:00:00Z</dcterms:created>
  <dcterms:modified xsi:type="dcterms:W3CDTF">2026-06-26T07:52:22Z</dcterms:modified>
  <dc:identifier>DAHM5RPpaKI</dc:identifier>
</cp:coreProperties>
</file>